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23" r:id="rId1"/>
    <p:sldMasterId id="2147484535" r:id="rId2"/>
  </p:sldMasterIdLst>
  <p:notesMasterIdLst>
    <p:notesMasterId r:id="rId26"/>
  </p:notesMasterIdLst>
  <p:handoutMasterIdLst>
    <p:handoutMasterId r:id="rId27"/>
  </p:handoutMasterIdLst>
  <p:sldIdLst>
    <p:sldId id="562" r:id="rId3"/>
    <p:sldId id="604" r:id="rId4"/>
    <p:sldId id="683" r:id="rId5"/>
    <p:sldId id="706" r:id="rId6"/>
    <p:sldId id="712" r:id="rId7"/>
    <p:sldId id="718" r:id="rId8"/>
    <p:sldId id="707" r:id="rId9"/>
    <p:sldId id="709" r:id="rId10"/>
    <p:sldId id="711" r:id="rId11"/>
    <p:sldId id="715" r:id="rId12"/>
    <p:sldId id="665" r:id="rId13"/>
    <p:sldId id="710" r:id="rId14"/>
    <p:sldId id="603" r:id="rId15"/>
    <p:sldId id="721" r:id="rId16"/>
    <p:sldId id="696" r:id="rId17"/>
    <p:sldId id="697" r:id="rId18"/>
    <p:sldId id="698" r:id="rId19"/>
    <p:sldId id="722" r:id="rId20"/>
    <p:sldId id="682" r:id="rId21"/>
    <p:sldId id="720" r:id="rId22"/>
    <p:sldId id="714" r:id="rId23"/>
    <p:sldId id="705" r:id="rId24"/>
    <p:sldId id="367" r:id="rId25"/>
  </p:sldIdLst>
  <p:sldSz cx="9145588" cy="5145088"/>
  <p:notesSz cx="9939338" cy="68072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38046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76092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14139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52185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902320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282784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663248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043712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6">
          <p15:clr>
            <a:srgbClr val="A4A3A4"/>
          </p15:clr>
        </p15:guide>
        <p15:guide id="2" pos="2925">
          <p15:clr>
            <a:srgbClr val="A4A3A4"/>
          </p15:clr>
        </p15:guide>
        <p15:guide id="3" orient="horz" pos="1757">
          <p15:clr>
            <a:srgbClr val="A4A3A4"/>
          </p15:clr>
        </p15:guide>
        <p15:guide id="4" pos="292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zl" initials="l" lastIdx="1" clrIdx="0">
    <p:extLst>
      <p:ext uri="{19B8F6BF-5375-455C-9EA6-DF929625EA0E}">
        <p15:presenceInfo xmlns:p15="http://schemas.microsoft.com/office/powerpoint/2012/main" userId="liz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6FE42"/>
    <a:srgbClr val="59921A"/>
    <a:srgbClr val="139D2A"/>
    <a:srgbClr val="D03C3C"/>
    <a:srgbClr val="58BD38"/>
    <a:srgbClr val="9CFE2E"/>
    <a:srgbClr val="478601"/>
    <a:srgbClr val="3D94EA"/>
    <a:srgbClr val="320FB1"/>
    <a:srgbClr val="F271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3910" autoAdjust="0"/>
  </p:normalViewPr>
  <p:slideViewPr>
    <p:cSldViewPr>
      <p:cViewPr varScale="1">
        <p:scale>
          <a:sx n="89" d="100"/>
          <a:sy n="89" d="100"/>
        </p:scale>
        <p:origin x="786" y="78"/>
      </p:cViewPr>
      <p:guideLst>
        <p:guide orient="horz" pos="1756"/>
        <p:guide pos="2925"/>
        <p:guide orient="horz" pos="1757"/>
        <p:guide pos="2926"/>
      </p:guideLst>
    </p:cSldViewPr>
  </p:slideViewPr>
  <p:outlineViewPr>
    <p:cViewPr>
      <p:scale>
        <a:sx n="33" d="100"/>
        <a:sy n="33" d="100"/>
      </p:scale>
      <p:origin x="0" y="-12"/>
    </p:cViewPr>
  </p:outlin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4C03B87C-C8CC-4A88-9BBA-7B9D1762F21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1904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93F67939-FB07-41CA-912C-D346B6155F6A}" type="slidenum">
              <a:rPr lang="en-US" altLang="zh-CN"/>
              <a:pPr/>
              <a:t>‹#›</a:t>
            </a:fld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dt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algn="r"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1" name="对象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2703513" y="511175"/>
            <a:ext cx="4532312" cy="2551113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90" name="文本框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93775" y="3233738"/>
            <a:ext cx="7951788" cy="3062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en-US" altLang="zh-CN" noProof="0" smtClean="0"/>
          </a:p>
          <a:p>
            <a:pPr lvl="1"/>
            <a:r>
              <a:rPr lang="zh-CN" altLang="en-US" noProof="0" smtClean="0"/>
              <a:t>第二级</a:t>
            </a:r>
            <a:endParaRPr lang="en-US" altLang="zh-CN" noProof="0" smtClean="0"/>
          </a:p>
          <a:p>
            <a:pPr lvl="2"/>
            <a:r>
              <a:rPr lang="zh-CN" altLang="en-US" noProof="0" smtClean="0"/>
              <a:t>第三级</a:t>
            </a:r>
            <a:endParaRPr lang="en-US" altLang="zh-CN" noProof="0" smtClean="0"/>
          </a:p>
          <a:p>
            <a:pPr lvl="3"/>
            <a:r>
              <a:rPr lang="zh-CN" altLang="en-US" noProof="0" smtClean="0"/>
              <a:t>第四级</a:t>
            </a:r>
            <a:endParaRPr lang="en-US" altLang="zh-CN" noProof="0" smtClean="0"/>
          </a:p>
          <a:p>
            <a:pPr lvl="4"/>
            <a:r>
              <a:rPr lang="zh-CN" altLang="en-US" noProof="0" smtClean="0"/>
              <a:t>第五级</a:t>
            </a:r>
            <a:endParaRPr lang="zh-CN" noProof="0" smtClean="0"/>
          </a:p>
        </p:txBody>
      </p:sp>
      <p:sp>
        <p:nvSpPr>
          <p:cNvPr id="11" name="文本框"/>
          <p:cNvSpPr>
            <a:spLocks noGrp="1"/>
          </p:cNvSpPr>
          <p:nvPr>
            <p:ph type="ftr" idx="4"/>
          </p:nvPr>
        </p:nvSpPr>
        <p:spPr>
          <a:xfrm>
            <a:off x="0" y="6465888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5836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1pPr>
    <a:lvl2pPr marL="380464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2pPr>
    <a:lvl3pPr marL="760928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3pPr>
    <a:lvl4pPr marL="1141392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4pPr>
    <a:lvl5pPr marL="1521856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5pPr>
    <a:lvl6pPr marL="1902320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6pPr>
    <a:lvl7pPr marL="2282784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7pPr>
    <a:lvl8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8pPr>
    <a:lvl9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C4EAD20B-5278-4A64-ABF2-33DB0EEB896B}" type="slidenum">
              <a:rPr lang="en-US" altLang="zh-CN"/>
              <a:pPr>
                <a:buFontTx/>
                <a:buNone/>
              </a:pPr>
              <a:t>1</a:t>
            </a:fld>
            <a:endParaRPr lang="zh-CN" altLang="en-US"/>
          </a:p>
        </p:txBody>
      </p:sp>
      <p:sp>
        <p:nvSpPr>
          <p:cNvPr id="10243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0244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989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研发实施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3F67939-FB07-41CA-912C-D346B6155F6A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77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 smtClean="0"/>
              <a:t>围绕着集团的十三五战略，信息化战略规划不仅要可以支撑战略目标的达成，还要更进一步推动集团业务转型升级，让企业拥有更强的竞争力</a:t>
            </a:r>
            <a:endParaRPr lang="en-US" altLang="zh-CN" sz="1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3F67939-FB07-41CA-912C-D346B6155F6A}" type="slidenum">
              <a:rPr lang="en-US" altLang="zh-CN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353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41E94F54-8FB1-450F-AFC4-E011FA6BAD24}" type="slidenum">
              <a:rPr lang="en-US" altLang="zh-CN"/>
              <a:pPr>
                <a:buFontTx/>
                <a:buNone/>
              </a:pPr>
              <a:t>23</a:t>
            </a:fld>
            <a:endParaRPr lang="zh-CN" altLang="en-US"/>
          </a:p>
        </p:txBody>
      </p:sp>
      <p:sp>
        <p:nvSpPr>
          <p:cNvPr id="11267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1268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/>
              <a:t>期望：</a:t>
            </a:r>
            <a:endParaRPr lang="en-US" altLang="zh-CN" dirty="0" smtClean="0"/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、员工做任何事要有团队精神、大局意识、协作精神和服务精神。团队利益高于一切，工作不能搞自由主义。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、员工做一个忠诚的人，忠诚于企业、忠诚于团队、忠诚于朋友、忠诚于家人。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、团队在以后的工作中执行力更强，做到言必行，行必果。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930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6E8D4-492B-465D-B519-18860C66E732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42FFBB-8681-4002-BA71-C44E5E3AB0A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1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A676C-6D3E-4CD0-BF40-97B5E7358D34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7F020F-D902-4E5A-A4A1-D914191B1F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6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FA1FD-0B1E-45CD-A129-59FB41CD7851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3EE693-FEB1-4B89-8128-A2D6176DB2F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81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框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29E0A27-7248-4D64-8E20-4E2CDBA33FA0}" type="slidenum">
              <a:rPr lang="en-US"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064150"/>
      </p:ext>
    </p:extLst>
  </p:cSld>
  <p:clrMapOvr>
    <a:masterClrMapping/>
  </p:clrMapOvr>
  <p:transition spd="slow" advClick="0" advT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 拷贝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247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66B1A-AEB2-4217-A48E-012874D18EC1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F9B5E6-BEF9-4565-BA9E-76DA3273B8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40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7F04B-F5D8-42E0-AD9F-0C2826BC8DDA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0EFEA-DABC-456B-9BF4-C37A94BDE6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891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CC499-E3D4-4725-AEC5-7DE9AFCF8959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5C2811-B1B2-4106-B6D3-59B7E04E5B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309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7FF06-DB0D-4604-9664-48E110AC0763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21037D-E290-40C0-989A-82250C1CDB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218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D71ED-84F7-4BBF-B082-22CE87D4C2F9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D06768-5F93-4F87-969D-73F39DDA204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115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C19F3-950C-4CDB-8551-8744CD43C1BB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40630F-CD10-40E8-8B03-5C549DCD20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EAE1B-FBEC-4CFB-8641-C32A2A9274B9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45F5C-AC98-4F8D-8B1F-3A2508DC34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915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549B9-9193-4DDF-A915-67AA4EA32A1E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C59D73-B68A-4286-B830-43CE325FDAD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9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AFDE9-FB11-4B33-8390-724194AA7F76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C8F138-4146-4339-A6D3-79152A6C99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44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68CC0-2B14-4351-9085-55CEC0F47DF2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D18D7D-AE8A-4487-8690-D23E8570EE4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61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2B2E7-A113-4B18-A2ED-7730B8B90BDD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DA6C37-8D9B-40A3-9285-C89E7A8459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878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6DFD6-7EE6-41D0-B139-A958B14262F3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4F76B-8A09-490D-A35E-52B26D6EDE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03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CC8C4-6F93-4DCA-B7C2-65B48A49D6C8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C8104-0A8D-4688-B4FF-F0EBC89427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80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F21EF9-047A-461A-BE34-6BA304058037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3B8D97-368B-4EA0-A458-8E515195EE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46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008EE-C349-4E8E-88CE-35090FF21DE6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FD776A-FDB5-462C-A7CD-AFDE8095D9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01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618BF-641D-42A9-9BC4-69B4FF3772C5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97B754-CB7C-4E38-A441-D537EAB448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93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2EEDB-0A2E-4B8D-A943-935E9FF08FBA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A14156-A915-4332-AF4B-FF0A668611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83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C5F9A-FEB6-4052-8F82-F3065A3D9D28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F450D2-055C-4395-BD61-7757FD5DC1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4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8E6DD-636A-4587-A36F-151D1197965B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5AE069-22BE-49E9-BAA6-F5DCACFD72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9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DB81A3-433F-4A10-8D6A-32E6AB9A0351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051DF0F-5E58-4BA9-BD39-6F9AA9991C81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2143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2143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1031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9" y="71460"/>
            <a:ext cx="500149" cy="57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  <p:sldLayoutId id="2147485057" r:id="rId11"/>
    <p:sldLayoutId id="2147485069" r:id="rId12"/>
    <p:sldLayoutId id="2147485070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1" fontAlgn="base" hangingPunct="1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DD626C-2ACB-43A0-B9E0-3968269F0EC1}" type="datetimeFigureOut">
              <a:rPr lang="zh-CN" altLang="en-US"/>
              <a:pPr>
                <a:defRPr/>
              </a:pPr>
              <a:t>2017/1/10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44DA780-2B0C-4EB5-A7E1-8FDCCF7D34BD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7034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7034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2055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8" y="499128"/>
            <a:ext cx="540000" cy="6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58" r:id="rId1"/>
    <p:sldLayoutId id="2147485059" r:id="rId2"/>
    <p:sldLayoutId id="2147485060" r:id="rId3"/>
    <p:sldLayoutId id="2147485061" r:id="rId4"/>
    <p:sldLayoutId id="2147485062" r:id="rId5"/>
    <p:sldLayoutId id="2147485063" r:id="rId6"/>
    <p:sldLayoutId id="2147485064" r:id="rId7"/>
    <p:sldLayoutId id="2147485065" r:id="rId8"/>
    <p:sldLayoutId id="2147485066" r:id="rId9"/>
    <p:sldLayoutId id="2147485067" r:id="rId10"/>
    <p:sldLayoutId id="214748506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0" fontAlgn="base" hangingPunct="0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12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4.png"/><Relationship Id="rId5" Type="http://schemas.openxmlformats.org/officeDocument/2006/relationships/image" Target="../media/image9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3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"/>
          <p:cNvSpPr>
            <a:spLocks noChangeArrowheads="1"/>
          </p:cNvSpPr>
          <p:nvPr/>
        </p:nvSpPr>
        <p:spPr bwMode="auto">
          <a:xfrm>
            <a:off x="0" y="104810"/>
            <a:ext cx="9178932" cy="519273"/>
          </a:xfrm>
          <a:prstGeom prst="rect">
            <a:avLst/>
          </a:prstGeom>
          <a:solidFill>
            <a:srgbClr val="0085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4099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43787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矩形"/>
          <p:cNvSpPr>
            <a:spLocks noChangeArrowheads="1"/>
          </p:cNvSpPr>
          <p:nvPr/>
        </p:nvSpPr>
        <p:spPr bwMode="auto">
          <a:xfrm>
            <a:off x="0" y="-4764"/>
            <a:ext cx="9178932" cy="428759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1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4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05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11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130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4131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2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3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4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4135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4136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78671" y="3220816"/>
            <a:ext cx="4979090" cy="323058"/>
          </a:xfrm>
          <a:prstGeom prst="rect">
            <a:avLst/>
          </a:prstGeom>
          <a:noFill/>
        </p:spPr>
        <p:txBody>
          <a:bodyPr wrap="square" lIns="76093" tIns="38047" rIns="76093" bIns="38047" rtlCol="0">
            <a:spAutoFit/>
          </a:bodyPr>
          <a:lstStyle/>
          <a:p>
            <a:r>
              <a:rPr lang="zh-CN" altLang="en-US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重庆医药（集团）股份有限公司信息中心 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 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2016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年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</a:t>
            </a:r>
            <a:r>
              <a:rPr lang="en-US" altLang="zh-CN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12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月</a:t>
            </a:r>
            <a:endParaRPr lang="zh-CN" altLang="en-US" sz="16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3" name="Text Box 1032"/>
          <p:cNvSpPr>
            <a:spLocks noChangeArrowheads="1"/>
          </p:cNvSpPr>
          <p:nvPr/>
        </p:nvSpPr>
        <p:spPr bwMode="auto">
          <a:xfrm>
            <a:off x="1192008" y="1276400"/>
            <a:ext cx="6753225" cy="128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研发部年终总结</a:t>
            </a:r>
            <a:endParaRPr lang="zh-CN" altLang="en-US" dirty="0"/>
          </a:p>
        </p:txBody>
      </p:sp>
      <p:pic>
        <p:nvPicPr>
          <p:cNvPr id="41" name="图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8228" y="4001736"/>
            <a:ext cx="1200513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8685" y="4001736"/>
            <a:ext cx="1300473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3693" y="4001736"/>
            <a:ext cx="1357546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3962" y="4001736"/>
            <a:ext cx="1284515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83" y="4001736"/>
            <a:ext cx="1238632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50"/>
          <p:cNvGrpSpPr/>
          <p:nvPr/>
        </p:nvGrpSpPr>
        <p:grpSpPr>
          <a:xfrm>
            <a:off x="108298" y="484312"/>
            <a:ext cx="576064" cy="514800"/>
            <a:chOff x="7640318" y="1766669"/>
            <a:chExt cx="1898758" cy="1715680"/>
          </a:xfrm>
        </p:grpSpPr>
        <p:sp>
          <p:nvSpPr>
            <p:cNvPr id="9" name="椭圆 8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7640318" y="2006651"/>
              <a:ext cx="1898758" cy="933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8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sz="8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8418" y="459915"/>
            <a:ext cx="7564241" cy="468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59073" y="4634304"/>
            <a:ext cx="2057757" cy="274721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3" name="直接连接符 6"/>
          <p:cNvSpPr>
            <a:spLocks noChangeShapeType="1"/>
          </p:cNvSpPr>
          <p:nvPr/>
        </p:nvSpPr>
        <p:spPr bwMode="auto">
          <a:xfrm>
            <a:off x="1724025" y="-451792"/>
            <a:ext cx="0" cy="261937"/>
          </a:xfrm>
          <a:prstGeom prst="line">
            <a:avLst/>
          </a:prstGeom>
          <a:noFill/>
          <a:ln w="9525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330" y="628328"/>
            <a:ext cx="8424936" cy="433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020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研发实施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2484562" y="3772002"/>
            <a:ext cx="6552728" cy="10572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71" y="1028307"/>
            <a:ext cx="584835" cy="50405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64" y="4084615"/>
            <a:ext cx="568405" cy="43204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29" y="2474309"/>
            <a:ext cx="488767" cy="528130"/>
          </a:xfrm>
          <a:prstGeom prst="rect">
            <a:avLst/>
          </a:prstGeom>
        </p:spPr>
      </p:pic>
      <p:sp>
        <p:nvSpPr>
          <p:cNvPr id="49" name="矩形 29"/>
          <p:cNvSpPr>
            <a:spLocks noChangeArrowheads="1"/>
          </p:cNvSpPr>
          <p:nvPr/>
        </p:nvSpPr>
        <p:spPr bwMode="auto">
          <a:xfrm>
            <a:off x="962349" y="3772002"/>
            <a:ext cx="1763713" cy="1057275"/>
          </a:xfrm>
          <a:custGeom>
            <a:avLst/>
            <a:gdLst>
              <a:gd name="T0" fmla="*/ 0 w 1801608"/>
              <a:gd name="T1" fmla="*/ 0 h 1080120"/>
              <a:gd name="T2" fmla="*/ 0 60000 65536"/>
              <a:gd name="T3" fmla="*/ 0 w 1801608"/>
              <a:gd name="T4" fmla="*/ 0 h 1080120"/>
              <a:gd name="T5" fmla="*/ 1801608 w 1801608"/>
              <a:gd name="T6" fmla="*/ 1080120 h 108012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FFFF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477003" y="2209737"/>
            <a:ext cx="6552728" cy="10572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矩形 29"/>
          <p:cNvSpPr>
            <a:spLocks noChangeArrowheads="1"/>
          </p:cNvSpPr>
          <p:nvPr/>
        </p:nvSpPr>
        <p:spPr bwMode="auto">
          <a:xfrm>
            <a:off x="954790" y="2209737"/>
            <a:ext cx="1763713" cy="1057275"/>
          </a:xfrm>
          <a:custGeom>
            <a:avLst/>
            <a:gdLst>
              <a:gd name="T0" fmla="*/ 0 w 1801608"/>
              <a:gd name="T1" fmla="*/ 0 h 1080120"/>
              <a:gd name="T2" fmla="*/ 0 60000 65536"/>
              <a:gd name="T3" fmla="*/ 0 w 1801608"/>
              <a:gd name="T4" fmla="*/ 0 h 1080120"/>
              <a:gd name="T5" fmla="*/ 1801608 w 1801608"/>
              <a:gd name="T6" fmla="*/ 1080120 h 108012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FFFF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477003" y="725014"/>
            <a:ext cx="6552728" cy="10572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矩形 29"/>
          <p:cNvSpPr>
            <a:spLocks noChangeArrowheads="1"/>
          </p:cNvSpPr>
          <p:nvPr/>
        </p:nvSpPr>
        <p:spPr bwMode="auto">
          <a:xfrm>
            <a:off x="954790" y="725014"/>
            <a:ext cx="1763713" cy="1057275"/>
          </a:xfrm>
          <a:custGeom>
            <a:avLst/>
            <a:gdLst>
              <a:gd name="T0" fmla="*/ 0 w 1801608"/>
              <a:gd name="T1" fmla="*/ 0 h 1080120"/>
              <a:gd name="T2" fmla="*/ 0 60000 65536"/>
              <a:gd name="T3" fmla="*/ 0 w 1801608"/>
              <a:gd name="T4" fmla="*/ 0 h 1080120"/>
              <a:gd name="T5" fmla="*/ 1801608 w 1801608"/>
              <a:gd name="T6" fmla="*/ 1080120 h 1080120"/>
            </a:gdLst>
            <a:ahLst/>
            <a:cxnLst>
              <a:cxn ang="T2">
                <a:pos x="T0" y="T1"/>
              </a:cxn>
            </a:cxnLst>
            <a:rect l="T3" t="T4" r="T5" b="T6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FFFF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880300" y="763324"/>
            <a:ext cx="60515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深入学习企业服务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总线（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ESB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流程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管理平台（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BPM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主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数据管理系统（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MDM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移动</a:t>
            </a:r>
            <a:r>
              <a:rPr lang="zh-CN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端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平台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门户</a:t>
            </a:r>
            <a:r>
              <a:rPr lang="zh-CN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开发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、协同平台等技术，同主流厂商与实施方举行技术沟通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30</a:t>
            </a: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余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次。</a:t>
            </a:r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2855892" y="3953603"/>
            <a:ext cx="6051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收集整理技术资料</a:t>
            </a:r>
            <a:r>
              <a:rPr lang="en-US" altLang="zh-CN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r>
              <a:rPr lang="zh-CN" altLang="en-US" kern="100" dirty="0">
                <a:ea typeface="仿宋" panose="02010609060101010101" pitchFamily="49" charset="-122"/>
                <a:cs typeface="Times New Roman" panose="02020603050405020304" pitchFamily="18" charset="0"/>
              </a:rPr>
              <a:t>余份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，录音文件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份，出具对比评估报告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份，形成实施草案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份。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2880299" y="2553708"/>
            <a:ext cx="6051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完成系统验证项目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个，实际试用各类平台</a:t>
            </a:r>
            <a:r>
              <a:rPr lang="en-US" altLang="zh-CN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lang="zh-CN" altLang="en-US" kern="1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个。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264E-6 -3.33848E-6 C -0.19198 -0.02067 -0.38378 -0.04134 -0.52161 -0.09657 C -0.65926 -0.15211 -0.74258 -0.24221 -0.82589 -0.3323 " pathEditMode="relative" rAng="0" ptsTypes="AAA">
                                      <p:cBhvr>
                                        <p:cTn id="10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295" y="-1663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2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二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110200" y="2655510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项目总结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34"/>
          <p:cNvSpPr/>
          <p:nvPr/>
        </p:nvSpPr>
        <p:spPr>
          <a:xfrm>
            <a:off x="689744" y="2407819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814999" y="2848117"/>
            <a:ext cx="7719401" cy="0"/>
            <a:chOff x="814999" y="3019059"/>
            <a:chExt cx="7719401" cy="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814999" y="3019059"/>
              <a:ext cx="3062193" cy="0"/>
            </a:xfrm>
            <a:prstGeom prst="line">
              <a:avLst/>
            </a:prstGeom>
            <a:ln w="76200">
              <a:solidFill>
                <a:srgbClr val="163A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3784843" y="3019059"/>
              <a:ext cx="4749557" cy="0"/>
            </a:xfrm>
            <a:prstGeom prst="line">
              <a:avLst/>
            </a:prstGeom>
            <a:ln w="76200">
              <a:solidFill>
                <a:srgbClr val="163A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0"/>
          <p:cNvSpPr txBox="1"/>
          <p:nvPr/>
        </p:nvSpPr>
        <p:spPr>
          <a:xfrm>
            <a:off x="702792" y="2675106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1</a:t>
            </a:r>
            <a:r>
              <a:rPr lang="zh-CN" altLang="en-US" sz="1600" dirty="0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8" name="矩形 7"/>
          <p:cNvSpPr/>
          <p:nvPr/>
        </p:nvSpPr>
        <p:spPr>
          <a:xfrm>
            <a:off x="3433157" y="3493839"/>
            <a:ext cx="13549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4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月下旬完成第二轮功能测试、商流接口测试，开始</a:t>
            </a:r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WCS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接口模拟测试；</a:t>
            </a:r>
          </a:p>
        </p:txBody>
      </p:sp>
      <p:sp>
        <p:nvSpPr>
          <p:cNvPr id="9" name="矩形 8"/>
          <p:cNvSpPr/>
          <p:nvPr/>
        </p:nvSpPr>
        <p:spPr>
          <a:xfrm>
            <a:off x="7714345" y="3481586"/>
            <a:ext cx="10442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逐步进入正式运行维护阶段；</a:t>
            </a:r>
          </a:p>
        </p:txBody>
      </p:sp>
      <p:sp>
        <p:nvSpPr>
          <p:cNvPr id="10" name="矩形 9"/>
          <p:cNvSpPr/>
          <p:nvPr/>
        </p:nvSpPr>
        <p:spPr>
          <a:xfrm>
            <a:off x="5484936" y="3471479"/>
            <a:ext cx="13493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保健品分公司完成移库，和平批发部分移库，土主</a:t>
            </a:r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WMS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开始试运行；</a:t>
            </a:r>
          </a:p>
        </p:txBody>
      </p:sp>
      <p:sp>
        <p:nvSpPr>
          <p:cNvPr id="11" name="矩形 10"/>
          <p:cNvSpPr/>
          <p:nvPr/>
        </p:nvSpPr>
        <p:spPr>
          <a:xfrm>
            <a:off x="470994" y="1638378"/>
            <a:ext cx="10621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进行第一轮拉通功能测试、商流接口测试；</a:t>
            </a:r>
          </a:p>
        </p:txBody>
      </p:sp>
      <p:sp>
        <p:nvSpPr>
          <p:cNvPr id="12" name="矩形 11"/>
          <p:cNvSpPr/>
          <p:nvPr/>
        </p:nvSpPr>
        <p:spPr>
          <a:xfrm>
            <a:off x="4422536" y="1574737"/>
            <a:ext cx="13145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5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月中旬完成</a:t>
            </a:r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WCS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接口模拟测试，并移至土主仓库，开始现场联调；</a:t>
            </a:r>
          </a:p>
        </p:txBody>
      </p:sp>
      <p:sp>
        <p:nvSpPr>
          <p:cNvPr id="13" name="矩形 12"/>
          <p:cNvSpPr/>
          <p:nvPr/>
        </p:nvSpPr>
        <p:spPr>
          <a:xfrm>
            <a:off x="2264798" y="1564432"/>
            <a:ext cx="15580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月中旬完成压力测试，修复</a:t>
            </a:r>
            <a:r>
              <a:rPr lang="en-US" altLang="zh-CN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bug</a:t>
            </a:r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，并移至上桥仓库，开始第二轮功能测试、商流接口测试；</a:t>
            </a:r>
          </a:p>
        </p:txBody>
      </p:sp>
      <p:sp>
        <p:nvSpPr>
          <p:cNvPr id="14" name="矩形 13"/>
          <p:cNvSpPr/>
          <p:nvPr/>
        </p:nvSpPr>
        <p:spPr>
          <a:xfrm>
            <a:off x="1512917" y="3486306"/>
            <a:ext cx="12013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</a:t>
            </a:r>
            <a:r>
              <a:rPr lang="zh-CN" altLang="en-US" sz="110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月下旬完成第一轮功能测试，并开始压力测试；</a:t>
            </a:r>
          </a:p>
        </p:txBody>
      </p:sp>
      <p:sp>
        <p:nvSpPr>
          <p:cNvPr id="15" name="矩形 14"/>
          <p:cNvSpPr/>
          <p:nvPr/>
        </p:nvSpPr>
        <p:spPr>
          <a:xfrm>
            <a:off x="6662405" y="1736208"/>
            <a:ext cx="108651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163A5A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完成剩余其他所有分子公司移库及试运行；</a:t>
            </a:r>
          </a:p>
        </p:txBody>
      </p:sp>
      <p:sp>
        <p:nvSpPr>
          <p:cNvPr id="16" name="椭圆 34"/>
          <p:cNvSpPr/>
          <p:nvPr/>
        </p:nvSpPr>
        <p:spPr>
          <a:xfrm>
            <a:off x="2727445" y="2389601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34"/>
          <p:cNvSpPr/>
          <p:nvPr/>
        </p:nvSpPr>
        <p:spPr>
          <a:xfrm>
            <a:off x="4827781" y="2447509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34"/>
          <p:cNvSpPr/>
          <p:nvPr/>
        </p:nvSpPr>
        <p:spPr>
          <a:xfrm>
            <a:off x="6918497" y="2491565"/>
            <a:ext cx="574328" cy="738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 rot="10800000">
            <a:off x="3802426" y="2566063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5842648" y="2589086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rot="10800000">
            <a:off x="7919504" y="2455444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75"/>
          <p:cNvSpPr txBox="1"/>
          <p:nvPr/>
        </p:nvSpPr>
        <p:spPr>
          <a:xfrm>
            <a:off x="2729045" y="268032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29" name="TextBox 76"/>
          <p:cNvSpPr txBox="1"/>
          <p:nvPr/>
        </p:nvSpPr>
        <p:spPr>
          <a:xfrm>
            <a:off x="3853140" y="270478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63A5A"/>
                </a:solidFill>
              </a:rPr>
              <a:t>4</a:t>
            </a:r>
            <a:r>
              <a:rPr lang="zh-CN" altLang="en-US" dirty="0">
                <a:solidFill>
                  <a:srgbClr val="163A5A"/>
                </a:solidFill>
              </a:rPr>
              <a:t>月</a:t>
            </a:r>
          </a:p>
        </p:txBody>
      </p:sp>
      <p:sp>
        <p:nvSpPr>
          <p:cNvPr id="30" name="TextBox 77"/>
          <p:cNvSpPr txBox="1"/>
          <p:nvPr/>
        </p:nvSpPr>
        <p:spPr>
          <a:xfrm>
            <a:off x="4848686" y="268032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31" name="TextBox 78"/>
          <p:cNvSpPr txBox="1"/>
          <p:nvPr/>
        </p:nvSpPr>
        <p:spPr>
          <a:xfrm>
            <a:off x="5856485" y="269506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63A5A"/>
                </a:solidFill>
              </a:rPr>
              <a:t>6</a:t>
            </a:r>
            <a:r>
              <a:rPr lang="zh-CN" altLang="en-US" dirty="0">
                <a:solidFill>
                  <a:srgbClr val="163A5A"/>
                </a:solidFill>
              </a:rPr>
              <a:t>月</a:t>
            </a:r>
          </a:p>
        </p:txBody>
      </p:sp>
      <p:sp>
        <p:nvSpPr>
          <p:cNvPr id="32" name="TextBox 79"/>
          <p:cNvSpPr txBox="1"/>
          <p:nvPr/>
        </p:nvSpPr>
        <p:spPr>
          <a:xfrm>
            <a:off x="6939402" y="273769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33" name="TextBox 82"/>
          <p:cNvSpPr txBox="1"/>
          <p:nvPr/>
        </p:nvSpPr>
        <p:spPr>
          <a:xfrm>
            <a:off x="7932118" y="259631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63A5A"/>
                </a:solidFill>
              </a:rPr>
              <a:t>8</a:t>
            </a:r>
            <a:r>
              <a:rPr lang="zh-CN" altLang="en-US" dirty="0">
                <a:solidFill>
                  <a:srgbClr val="163A5A"/>
                </a:solidFill>
              </a:rPr>
              <a:t>月</a:t>
            </a:r>
          </a:p>
        </p:txBody>
      </p:sp>
      <p:grpSp>
        <p:nvGrpSpPr>
          <p:cNvPr id="34" name="组合 33"/>
          <p:cNvGrpSpPr/>
          <p:nvPr/>
        </p:nvGrpSpPr>
        <p:grpSpPr>
          <a:xfrm rot="10800000">
            <a:off x="1712150" y="2520140"/>
            <a:ext cx="633946" cy="82364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TextBox 10"/>
          <p:cNvSpPr txBox="1"/>
          <p:nvPr/>
        </p:nvSpPr>
        <p:spPr>
          <a:xfrm>
            <a:off x="1779506" y="265367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63A5A"/>
                </a:solidFill>
              </a:rPr>
              <a:t>2</a:t>
            </a:r>
            <a:r>
              <a:rPr lang="zh-CN" altLang="en-US" dirty="0">
                <a:solidFill>
                  <a:srgbClr val="163A5A"/>
                </a:solidFill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703197236"/>
      </p:ext>
    </p:extLst>
  </p:cSld>
  <p:clrMapOvr>
    <a:masterClrMapping/>
  </p:clrMapOvr>
  <p:transition spd="slow"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 animBg="1"/>
          <p:bldP spid="17" grpId="0" animBg="1"/>
          <p:bldP spid="18" grpId="0" animBg="1"/>
          <p:bldP spid="28" grpId="0"/>
          <p:bldP spid="29" grpId="0"/>
          <p:bldP spid="30" grpId="0"/>
          <p:bldP spid="31" grpId="0"/>
          <p:bldP spid="32" grpId="0"/>
          <p:bldP spid="33" grpId="0"/>
          <p:bldP spid="3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 animBg="1"/>
          <p:bldP spid="17" grpId="0" animBg="1"/>
          <p:bldP spid="18" grpId="0" animBg="1"/>
          <p:bldP spid="28" grpId="0"/>
          <p:bldP spid="29" grpId="0"/>
          <p:bldP spid="30" grpId="0"/>
          <p:bldP spid="31" grpId="0"/>
          <p:bldP spid="32" grpId="0"/>
          <p:bldP spid="33" grpId="0"/>
          <p:bldP spid="37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flipH="1" flipV="1">
            <a:off x="8009520" y="1769684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9660" y="2644552"/>
            <a:ext cx="947746" cy="6219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54785" y="864097"/>
            <a:ext cx="982320" cy="9100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0985" y="3828332"/>
            <a:ext cx="872217" cy="7563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6416" y="864097"/>
            <a:ext cx="936103" cy="9100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7907" y="883842"/>
            <a:ext cx="936104" cy="8903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448626" y="556320"/>
            <a:ext cx="1134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96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台打印机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2844602" y="568884"/>
            <a:ext cx="15552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余台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电脑终端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5076850" y="576065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140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余把手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持</a:t>
            </a:r>
            <a:r>
              <a:rPr lang="zh-CN" altLang="en-US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无线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612354" y="2208913"/>
            <a:ext cx="8352928" cy="359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" idx="0"/>
          </p:cNvCxnSpPr>
          <p:nvPr/>
        </p:nvCxnSpPr>
        <p:spPr>
          <a:xfrm flipH="1" flipV="1">
            <a:off x="1247094" y="2205323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3670303" y="1749947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5855483" y="1760711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5" idx="0"/>
          </p:cNvCxnSpPr>
          <p:nvPr/>
        </p:nvCxnSpPr>
        <p:spPr>
          <a:xfrm flipV="1">
            <a:off x="1247094" y="3281182"/>
            <a:ext cx="0" cy="54715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683202" y="2770865"/>
            <a:ext cx="2411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覆盖</a:t>
            </a:r>
            <a:r>
              <a:rPr lang="en-US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余个功能模块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314779" y="4651484"/>
            <a:ext cx="331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运行上线</a:t>
            </a:r>
            <a:r>
              <a:rPr lang="zh-CN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以来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发生重大故障</a:t>
            </a:r>
            <a:r>
              <a:rPr lang="en-US" altLang="zh-CN" dirty="0" smtClean="0">
                <a:solidFill>
                  <a:srgbClr val="FF0000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85054" y="4021854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库存操作</a:t>
            </a:r>
            <a:r>
              <a:rPr lang="en-US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2400</a:t>
            </a:r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万次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5603" y="505506"/>
            <a:ext cx="8369760" cy="4443302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 flipH="1" flipV="1">
            <a:off x="1546852" y="1780611"/>
            <a:ext cx="6439" cy="4392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20" y="370272"/>
            <a:ext cx="6041640" cy="4801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1146E-6 -4.76088E-6 L -0.15085 -4.76088E-6 C -0.21854 -4.76088E-6 -0.30151 -0.08824 -0.30151 -0.15921 L -0.30151 -0.31811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84" y="-1592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1002E-6 -4.06973E-6 L 0.19181 -4.06973E-6 C 0.27791 -4.06973E-6 0.38379 0.0685 0.38379 0.12435 L 0.38379 0.24869 " pathEditMode="relative" rAng="0" ptsTypes="AAAA">
                                      <p:cBhvr>
                                        <p:cTn id="8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81" y="12434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5" grpId="0"/>
      <p:bldP spid="30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t="-293" b="-293"/>
          <a:stretch/>
        </p:blipFill>
        <p:spPr>
          <a:xfrm>
            <a:off x="1764000" y="482400"/>
            <a:ext cx="4788000" cy="45031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95" r="-432" b="1"/>
          <a:stretch/>
        </p:blipFill>
        <p:spPr>
          <a:xfrm>
            <a:off x="1764483" y="484312"/>
            <a:ext cx="4769331" cy="4572000"/>
          </a:xfrm>
          <a:prstGeom prst="rect">
            <a:avLst/>
          </a:prstGeom>
        </p:spPr>
      </p:pic>
      <p:pic>
        <p:nvPicPr>
          <p:cNvPr id="5" name="图片 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61683" y="387112"/>
            <a:ext cx="4572000" cy="4766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4482" y="481280"/>
            <a:ext cx="4788000" cy="4588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3838" y="478246"/>
            <a:ext cx="4778162" cy="45750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73356" y="482399"/>
            <a:ext cx="4778644" cy="4570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0951" y="475213"/>
            <a:ext cx="4769331" cy="45950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7419" y="493221"/>
            <a:ext cx="4779444" cy="45600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9389" y="497439"/>
            <a:ext cx="4792611" cy="45061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73356" y="511292"/>
            <a:ext cx="4793505" cy="4555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63517" y="482397"/>
            <a:ext cx="4803343" cy="46008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72874" y="472577"/>
            <a:ext cx="4783790" cy="461071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12181" y="2284512"/>
            <a:ext cx="7321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9525">
                  <a:solidFill>
                    <a:srgbClr val="A6FE42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献身医药          追求卓越</a:t>
            </a:r>
            <a:endParaRPr lang="zh-CN" altLang="en-US" sz="5400" b="1" dirty="0">
              <a:ln w="9525">
                <a:solidFill>
                  <a:srgbClr val="A6FE42"/>
                </a:solidFill>
                <a:prstDash val="solid"/>
              </a:ln>
              <a:solidFill>
                <a:schemeClr val="accent6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5054E-6 L -0.17532 2.5054E-6 C -0.25378 2.5054E-6 -0.3482 -0.06819 -0.3482 -0.12219 L -0.3482 -0.24129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10" y="-1206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095E-6 -4.06973E-6 L -0.09339 -4.06973E-6 C -0.13435 -4.06973E-6 -0.18192 -0.07065 -0.18192 -0.12557 L -0.18192 -0.24838 " pathEditMode="relative" rAng="0" ptsTypes="AAAA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" y="-1243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7145E-6 1.67232E-6 L -0.00816 1.67232E-6 C -0.01198 1.67232E-6 -0.01632 -0.07004 -0.01632 -0.12465 L -0.01632 -0.24776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-1240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500"/>
                            </p:stCondLst>
                            <p:childTnLst>
                              <p:par>
                                <p:cTn id="3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90034E-7 L 0.07342 2.90034E-7 C 0.10606 2.90034E-7 0.14772 -0.07066 0.14772 -0.1262 L 0.14772 -0.24931 " pathEditMode="relative" rAng="0" ptsTypes="AAAA">
                                      <p:cBhvr>
                                        <p:cTn id="3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7" y="-1246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2173E-7 1.5705E-6 L 0.15588 1.5705E-6 C 0.226 1.5705E-6 0.31262 -0.06912 0.31262 -0.12465 L 0.31262 -0.24746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2" y="-1237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500"/>
                            </p:stCondLst>
                            <p:childTnLst>
                              <p:par>
                                <p:cTn id="5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000"/>
                            </p:stCondLst>
                            <p:childTnLst>
                              <p:par>
                                <p:cTn id="54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2173E-7 3.02376E-6 L 0.23902 3.02376E-6 C 0.34629 3.02376E-6 0.47787 -0.06912 0.47787 -0.12466 L 0.47787 -0.24777 " pathEditMode="relative" rAng="0" ptsTypes="AAAA">
                                      <p:cBhvr>
                                        <p:cTn id="5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5" y="-1240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4000"/>
                            </p:stCondLst>
                            <p:childTnLst>
                              <p:par>
                                <p:cTn id="5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500"/>
                            </p:stCondLst>
                            <p:childTnLst>
                              <p:par>
                                <p:cTn id="63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904E-8 -2.61648E-6 L -0.17393 -2.61648E-6 C -0.25169 -2.61648E-6 -0.34681 0.07405 -0.34681 0.13391 L -0.34681 0.26906 " pathEditMode="relative" rAng="0" ptsTypes="AAAA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1" y="1345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6500"/>
                            </p:stCondLst>
                            <p:childTnLst>
                              <p:par>
                                <p:cTn id="6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7000"/>
                            </p:stCondLst>
                            <p:childTnLst>
                              <p:par>
                                <p:cTn id="72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-1.16322E-6 L -0.09078 -1.16322E-6 C -0.13174 -1.16322E-6 -0.18174 0.07374 -0.18174 0.13391 L -0.18174 0.26875 " pathEditMode="relative" rAng="0" ptsTypes="AAAA">
                                      <p:cBhvr>
                                        <p:cTn id="7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" y="1342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9000"/>
                            </p:stCondLst>
                            <p:childTnLst>
                              <p:par>
                                <p:cTn id="7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500"/>
                            </p:stCondLst>
                            <p:childTnLst>
                              <p:par>
                                <p:cTn id="81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295E-6 -2.96205E-6 L -0.00868 -2.96205E-6 C -0.0125 -2.96205E-6 -0.01718 0.07498 -0.01718 0.13607 L -0.01718 0.27338 " pathEditMode="relative" rAng="0" ptsTypes="AAAA">
                                      <p:cBhvr>
                                        <p:cTn id="8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" y="1366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1500"/>
                            </p:stCondLst>
                            <p:childTnLst>
                              <p:par>
                                <p:cTn id="8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2000"/>
                            </p:stCondLst>
                            <p:childTnLst>
                              <p:par>
                                <p:cTn id="90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3E-6 3.36933E-6 L 0.07307 3.36933E-6 C 0.10588 3.36933E-6 0.14633 0.07251 0.14633 0.13205 L 0.14633 0.26566 " pathEditMode="relative" rAng="0" ptsTypes="AAAA">
                                      <p:cBhvr>
                                        <p:cTn id="9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8" y="13268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4000"/>
                            </p:stCondLst>
                            <p:childTnLst>
                              <p:par>
                                <p:cTn id="9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4500"/>
                            </p:stCondLst>
                            <p:childTnLst>
                              <p:par>
                                <p:cTn id="99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2022E-6 -2.44369E-6 L 0.15605 -2.44369E-6 C 0.22617 -2.44369E-6 0.31227 0.07344 0.31227 0.13329 L 0.31227 0.2669 " pathEditMode="relative" rAng="0" ptsTypes="AAAA">
                                      <p:cBhvr>
                                        <p:cTn id="10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5" y="1332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2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6500"/>
                            </p:stCondLst>
                            <p:childTnLst>
                              <p:par>
                                <p:cTn id="10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7000"/>
                            </p:stCondLst>
                            <p:childTnLst>
                              <p:par>
                                <p:cTn id="108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988E-6 3.19654E-6 L 0.23885 3.19654E-6 C 0.34595 3.19654E-6 0.4777 0.07405 0.4777 0.13391 L 0.4777 0.26782 " pathEditMode="relative" rAng="0" ptsTypes="AAAA">
                                      <p:cBhvr>
                                        <p:cTn id="10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5" y="13391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4722" y="1708448"/>
            <a:ext cx="4819671" cy="33462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2514" y="1096380"/>
            <a:ext cx="4824536" cy="33462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338" y="484312"/>
            <a:ext cx="4824536" cy="33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03784"/>
      </p:ext>
    </p:extLst>
  </p:cSld>
  <p:clrMapOvr>
    <a:masterClrMapping/>
  </p:clrMapOvr>
  <p:transition spd="med"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406396" y="510904"/>
            <a:ext cx="169880" cy="92055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7" name="Shape 187"/>
          <p:cNvSpPr/>
          <p:nvPr/>
        </p:nvSpPr>
        <p:spPr>
          <a:xfrm>
            <a:off x="259831" y="739674"/>
            <a:ext cx="463010" cy="46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25400" dist="38100" dir="5249647" rotWithShape="0">
              <a:srgbClr val="000000">
                <a:alpha val="50000"/>
              </a:srgbClr>
            </a:outerShdw>
          </a:effectLst>
        </p:spPr>
        <p:txBody>
          <a:bodyPr tIns="34296" bIns="34296" anchor="ctr"/>
          <a:lstStyle/>
          <a:p>
            <a:pPr defTabSz="342991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188" name="Shape 188"/>
          <p:cNvSpPr/>
          <p:nvPr/>
        </p:nvSpPr>
        <p:spPr>
          <a:xfrm>
            <a:off x="360703" y="807606"/>
            <a:ext cx="258090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76"/>
              <a:t>01</a:t>
            </a:r>
          </a:p>
        </p:txBody>
      </p:sp>
      <p:sp>
        <p:nvSpPr>
          <p:cNvPr id="189" name="Shape 189"/>
          <p:cNvSpPr/>
          <p:nvPr/>
        </p:nvSpPr>
        <p:spPr>
          <a:xfrm>
            <a:off x="1178349" y="756549"/>
            <a:ext cx="1721631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 cap="all">
                <a:solidFill>
                  <a:srgbClr val="53585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zh-CN" altLang="en-US" sz="1876" dirty="0" smtClean="0"/>
              <a:t>制度规范不完善</a:t>
            </a:r>
            <a:endParaRPr sz="1876" dirty="0"/>
          </a:p>
        </p:txBody>
      </p:sp>
      <p:sp>
        <p:nvSpPr>
          <p:cNvPr id="190" name="Shape 190"/>
          <p:cNvSpPr/>
          <p:nvPr/>
        </p:nvSpPr>
        <p:spPr>
          <a:xfrm>
            <a:off x="3999586" y="756174"/>
            <a:ext cx="4677663" cy="28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3" tIns="19053" rIns="19053" bIns="19053" anchor="ctr">
            <a:spAutoFit/>
          </a:bodyPr>
          <a:lstStyle>
            <a:lvl1pPr algn="l" defTabSz="457200">
              <a:defRPr sz="2400">
                <a:solidFill>
                  <a:srgbClr val="77777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600" dirty="0" smtClean="0"/>
              <a:t>建立相关流程制度，试行并逐步完善相关规范。</a:t>
            </a:r>
            <a:endParaRPr sz="1600" dirty="0"/>
          </a:p>
        </p:txBody>
      </p:sp>
      <p:sp>
        <p:nvSpPr>
          <p:cNvPr id="198" name="Shape 198"/>
          <p:cNvSpPr/>
          <p:nvPr/>
        </p:nvSpPr>
        <p:spPr>
          <a:xfrm>
            <a:off x="406396" y="1587948"/>
            <a:ext cx="169880" cy="92055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9" name="Shape 199"/>
          <p:cNvSpPr/>
          <p:nvPr/>
        </p:nvSpPr>
        <p:spPr>
          <a:xfrm>
            <a:off x="257333" y="1758946"/>
            <a:ext cx="463010" cy="46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25400" dist="38100" dir="5249647" rotWithShape="0">
              <a:srgbClr val="000000">
                <a:alpha val="50000"/>
              </a:srgbClr>
            </a:outerShdw>
          </a:effectLst>
        </p:spPr>
        <p:txBody>
          <a:bodyPr tIns="34296" bIns="34296" anchor="ctr"/>
          <a:lstStyle/>
          <a:p>
            <a:pPr defTabSz="342991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200" name="Shape 200"/>
          <p:cNvSpPr/>
          <p:nvPr/>
        </p:nvSpPr>
        <p:spPr>
          <a:xfrm>
            <a:off x="343663" y="1858839"/>
            <a:ext cx="286944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76" dirty="0" smtClean="0"/>
              <a:t>02</a:t>
            </a:r>
            <a:endParaRPr sz="1876" dirty="0"/>
          </a:p>
        </p:txBody>
      </p:sp>
      <p:sp>
        <p:nvSpPr>
          <p:cNvPr id="201" name="Shape 201"/>
          <p:cNvSpPr/>
          <p:nvPr/>
        </p:nvSpPr>
        <p:spPr>
          <a:xfrm>
            <a:off x="1184423" y="1858840"/>
            <a:ext cx="1962082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 cap="all">
                <a:solidFill>
                  <a:srgbClr val="53585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zh-CN" altLang="en-US" sz="1876" dirty="0" smtClean="0"/>
              <a:t>缺乏质量保障体系</a:t>
            </a:r>
            <a:endParaRPr sz="1876" dirty="0"/>
          </a:p>
        </p:txBody>
      </p:sp>
      <p:sp>
        <p:nvSpPr>
          <p:cNvPr id="210" name="Shape 210"/>
          <p:cNvSpPr/>
          <p:nvPr/>
        </p:nvSpPr>
        <p:spPr>
          <a:xfrm>
            <a:off x="406396" y="2671231"/>
            <a:ext cx="169880" cy="92055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1" name="Shape 211"/>
          <p:cNvSpPr/>
          <p:nvPr/>
        </p:nvSpPr>
        <p:spPr>
          <a:xfrm>
            <a:off x="259831" y="2900001"/>
            <a:ext cx="463010" cy="46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25400" dist="38100" dir="5249647" rotWithShape="0">
              <a:srgbClr val="000000">
                <a:alpha val="50000"/>
              </a:srgbClr>
            </a:outerShdw>
          </a:effectLst>
        </p:spPr>
        <p:txBody>
          <a:bodyPr tIns="34296" bIns="34296" anchor="ctr"/>
          <a:lstStyle/>
          <a:p>
            <a:pPr defTabSz="342991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212" name="Shape 212"/>
          <p:cNvSpPr/>
          <p:nvPr/>
        </p:nvSpPr>
        <p:spPr>
          <a:xfrm>
            <a:off x="343135" y="2978811"/>
            <a:ext cx="294959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76" dirty="0" smtClean="0"/>
              <a:t>03</a:t>
            </a:r>
            <a:endParaRPr sz="1876" dirty="0"/>
          </a:p>
        </p:txBody>
      </p:sp>
      <p:sp>
        <p:nvSpPr>
          <p:cNvPr id="213" name="Shape 213"/>
          <p:cNvSpPr/>
          <p:nvPr/>
        </p:nvSpPr>
        <p:spPr>
          <a:xfrm>
            <a:off x="1206275" y="2978812"/>
            <a:ext cx="1962082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 cap="all">
                <a:solidFill>
                  <a:srgbClr val="53585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zh-CN" altLang="en-US" sz="1876" dirty="0" smtClean="0"/>
              <a:t>团队创新意识不强</a:t>
            </a:r>
            <a:endParaRPr sz="1876" dirty="0"/>
          </a:p>
        </p:txBody>
      </p:sp>
      <p:sp>
        <p:nvSpPr>
          <p:cNvPr id="2" name="虚尾箭头 1"/>
          <p:cNvSpPr/>
          <p:nvPr/>
        </p:nvSpPr>
        <p:spPr>
          <a:xfrm>
            <a:off x="3320451" y="776106"/>
            <a:ext cx="499116" cy="288032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虚尾箭头 38"/>
          <p:cNvSpPr/>
          <p:nvPr/>
        </p:nvSpPr>
        <p:spPr>
          <a:xfrm>
            <a:off x="3320451" y="1878397"/>
            <a:ext cx="499116" cy="288032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虚尾箭头 39"/>
          <p:cNvSpPr/>
          <p:nvPr/>
        </p:nvSpPr>
        <p:spPr>
          <a:xfrm>
            <a:off x="3333372" y="3046705"/>
            <a:ext cx="499116" cy="288032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Shape 190"/>
          <p:cNvSpPr/>
          <p:nvPr/>
        </p:nvSpPr>
        <p:spPr>
          <a:xfrm>
            <a:off x="3999587" y="1803987"/>
            <a:ext cx="4317622" cy="530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3" tIns="19053" rIns="19053" bIns="19053" anchor="ctr">
            <a:spAutoFit/>
          </a:bodyPr>
          <a:lstStyle>
            <a:lvl1pPr algn="l" defTabSz="457200">
              <a:defRPr sz="2400">
                <a:solidFill>
                  <a:srgbClr val="77777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600" dirty="0" smtClean="0"/>
              <a:t>规范测试流程，提高测试技能，引入先进测试框架，研究先进质量保障技术。</a:t>
            </a:r>
            <a:endParaRPr sz="1600" dirty="0"/>
          </a:p>
        </p:txBody>
      </p:sp>
      <p:sp>
        <p:nvSpPr>
          <p:cNvPr id="42" name="Shape 190"/>
          <p:cNvSpPr/>
          <p:nvPr/>
        </p:nvSpPr>
        <p:spPr>
          <a:xfrm>
            <a:off x="3999586" y="3048371"/>
            <a:ext cx="4317624" cy="28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3" tIns="19053" rIns="19053" bIns="19053" anchor="ctr">
            <a:spAutoFit/>
          </a:bodyPr>
          <a:lstStyle>
            <a:lvl1pPr algn="l" defTabSz="457200">
              <a:defRPr sz="2400">
                <a:solidFill>
                  <a:srgbClr val="77777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1600" dirty="0" smtClean="0"/>
              <a:t>安排专项</a:t>
            </a:r>
            <a:r>
              <a:rPr lang="zh-CN" altLang="en-US" sz="1600" dirty="0"/>
              <a:t>技术研究，组织学习</a:t>
            </a:r>
            <a:r>
              <a:rPr lang="zh-CN" altLang="en-US" sz="1600" dirty="0" smtClean="0"/>
              <a:t>先进平台框架。</a:t>
            </a:r>
            <a:endParaRPr lang="zh-CN" altLang="en-US" sz="1600" dirty="0"/>
          </a:p>
        </p:txBody>
      </p:sp>
      <p:sp>
        <p:nvSpPr>
          <p:cNvPr id="23" name="Shape 210"/>
          <p:cNvSpPr/>
          <p:nvPr/>
        </p:nvSpPr>
        <p:spPr>
          <a:xfrm>
            <a:off x="403898" y="3740746"/>
            <a:ext cx="169880" cy="92055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211"/>
          <p:cNvSpPr/>
          <p:nvPr/>
        </p:nvSpPr>
        <p:spPr>
          <a:xfrm>
            <a:off x="257333" y="3969516"/>
            <a:ext cx="463010" cy="46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25400" dist="38100" dir="5249647" rotWithShape="0">
              <a:srgbClr val="000000">
                <a:alpha val="50000"/>
              </a:srgbClr>
            </a:outerShdw>
          </a:effectLst>
        </p:spPr>
        <p:txBody>
          <a:bodyPr tIns="34296" bIns="34296" anchor="ctr"/>
          <a:lstStyle/>
          <a:p>
            <a:pPr defTabSz="342991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25" name="Shape 212"/>
          <p:cNvSpPr/>
          <p:nvPr/>
        </p:nvSpPr>
        <p:spPr>
          <a:xfrm>
            <a:off x="339656" y="4037449"/>
            <a:ext cx="294959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76" dirty="0" smtClean="0"/>
              <a:t>04</a:t>
            </a:r>
            <a:endParaRPr sz="1876" dirty="0"/>
          </a:p>
        </p:txBody>
      </p:sp>
      <p:sp>
        <p:nvSpPr>
          <p:cNvPr id="26" name="Shape 213"/>
          <p:cNvSpPr/>
          <p:nvPr/>
        </p:nvSpPr>
        <p:spPr>
          <a:xfrm>
            <a:off x="1185539" y="4072974"/>
            <a:ext cx="1962082" cy="32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3" tIns="19053" rIns="19053" bIns="19053" anchor="ctr">
            <a:spAutoFit/>
          </a:bodyPr>
          <a:lstStyle>
            <a:lvl1pPr>
              <a:defRPr cap="all">
                <a:solidFill>
                  <a:srgbClr val="53585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zh-CN" altLang="en-US" sz="1876" dirty="0" smtClean="0"/>
              <a:t>培训机制需要提升</a:t>
            </a:r>
            <a:endParaRPr sz="1876" dirty="0"/>
          </a:p>
        </p:txBody>
      </p:sp>
      <p:sp>
        <p:nvSpPr>
          <p:cNvPr id="27" name="虚尾箭头 26"/>
          <p:cNvSpPr/>
          <p:nvPr/>
        </p:nvSpPr>
        <p:spPr>
          <a:xfrm>
            <a:off x="3312636" y="4140867"/>
            <a:ext cx="499116" cy="288032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Shape 190"/>
          <p:cNvSpPr/>
          <p:nvPr/>
        </p:nvSpPr>
        <p:spPr>
          <a:xfrm>
            <a:off x="3978850" y="4019422"/>
            <a:ext cx="4338359" cy="530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3" tIns="19053" rIns="19053" bIns="19053" anchor="ctr">
            <a:spAutoFit/>
          </a:bodyPr>
          <a:lstStyle>
            <a:lvl1pPr algn="l" defTabSz="457200">
              <a:defRPr sz="2400">
                <a:solidFill>
                  <a:srgbClr val="77777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600" dirty="0"/>
              <a:t>定期组织业务知识</a:t>
            </a:r>
            <a:r>
              <a:rPr lang="zh-CN" altLang="en-US" sz="1600" dirty="0" smtClean="0"/>
              <a:t>培训。建立激励机制，营造良好的学习氛围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673391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3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三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197770" y="3193462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119688" y="264857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未来规划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84342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589689" cy="312286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 sz="12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4" name="文本框 6"/>
          <p:cNvSpPr>
            <a:spLocks noChangeArrowheads="1"/>
          </p:cNvSpPr>
          <p:nvPr/>
        </p:nvSpPr>
        <p:spPr bwMode="auto">
          <a:xfrm>
            <a:off x="1186518" y="2240346"/>
            <a:ext cx="2827326" cy="110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093" tIns="38047" rIns="76093" bIns="38047">
            <a:spAutoFit/>
          </a:bodyPr>
          <a:lstStyle/>
          <a:p>
            <a:pPr algn="ctr"/>
            <a:r>
              <a:rPr lang="zh-CN" altLang="en-US" sz="6700" b="1" dirty="0">
                <a:solidFill>
                  <a:schemeClr val="accent6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rPr>
              <a:t>目录</a:t>
            </a:r>
          </a:p>
        </p:txBody>
      </p: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3754848" y="1637595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804268" y="1636440"/>
            <a:ext cx="392300" cy="414009"/>
            <a:chOff x="3598200" y="1732459"/>
            <a:chExt cx="1947600" cy="1994400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3754848" y="2554900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804268" y="2553746"/>
            <a:ext cx="392300" cy="414009"/>
            <a:chOff x="3598200" y="1732459"/>
            <a:chExt cx="1947600" cy="1994400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0" name="直接连接符 49"/>
          <p:cNvSpPr>
            <a:spLocks noChangeShapeType="1"/>
          </p:cNvSpPr>
          <p:nvPr/>
        </p:nvSpPr>
        <p:spPr bwMode="auto">
          <a:xfrm>
            <a:off x="4196567" y="2104404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2" name="直接连接符 51"/>
          <p:cNvSpPr>
            <a:spLocks noChangeShapeType="1"/>
          </p:cNvSpPr>
          <p:nvPr/>
        </p:nvSpPr>
        <p:spPr bwMode="auto">
          <a:xfrm>
            <a:off x="4212691" y="3002902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702242" y="3385471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直接连接符 54"/>
          <p:cNvSpPr>
            <a:spLocks noChangeShapeType="1"/>
          </p:cNvSpPr>
          <p:nvPr/>
        </p:nvSpPr>
        <p:spPr bwMode="auto">
          <a:xfrm>
            <a:off x="4232181" y="3818775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3763404" y="3404766"/>
            <a:ext cx="392300" cy="414009"/>
            <a:chOff x="3598200" y="1732459"/>
            <a:chExt cx="1947600" cy="1994400"/>
          </a:xfrm>
        </p:grpSpPr>
        <p:sp>
          <p:nvSpPr>
            <p:cNvPr id="57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4212754" y="2428528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项目总结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12754" y="156443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工作汇报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212754" y="3220616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明年规划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56760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2435" y="530324"/>
            <a:ext cx="7813154" cy="4409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08298" y="700336"/>
            <a:ext cx="936104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总体目标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66"/>
          <p:cNvPicPr>
            <a:picLocks noChangeAspect="1" noChangeArrowheads="1"/>
          </p:cNvPicPr>
          <p:nvPr/>
        </p:nvPicPr>
        <p:blipFill>
          <a:blip r:embed="rId2" cstate="print">
            <a:lum bright="4000" contrast="18000"/>
            <a:grayscl/>
          </a:blip>
          <a:srcRect/>
          <a:stretch>
            <a:fillRect/>
          </a:stretch>
        </p:blipFill>
        <p:spPr bwMode="auto">
          <a:xfrm>
            <a:off x="0" y="1708448"/>
            <a:ext cx="9145588" cy="359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 Box 6"/>
          <p:cNvSpPr txBox="1">
            <a:spLocks noChangeArrowheads="1"/>
          </p:cNvSpPr>
          <p:nvPr/>
        </p:nvSpPr>
        <p:spPr bwMode="auto">
          <a:xfrm>
            <a:off x="6855255" y="2525470"/>
            <a:ext cx="11511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 smtClean="0">
                <a:solidFill>
                  <a:srgbClr val="10253F"/>
                </a:solidFill>
                <a:latin typeface="Times New Roman" pitchFamily="18" charset="0"/>
              </a:rPr>
              <a:t>2017</a:t>
            </a:r>
            <a:endParaRPr lang="en-US" sz="2800" b="1" dirty="0">
              <a:solidFill>
                <a:srgbClr val="10253F"/>
              </a:solidFill>
              <a:latin typeface="Times New Roman" pitchFamily="18" charset="0"/>
            </a:endParaRPr>
          </a:p>
        </p:txBody>
      </p:sp>
      <p:sp>
        <p:nvSpPr>
          <p:cNvPr id="16389" name="Oval 12"/>
          <p:cNvSpPr>
            <a:spLocks noChangeArrowheads="1"/>
          </p:cNvSpPr>
          <p:nvPr/>
        </p:nvSpPr>
        <p:spPr bwMode="auto">
          <a:xfrm>
            <a:off x="179419" y="3701605"/>
            <a:ext cx="1500448" cy="812257"/>
          </a:xfrm>
          <a:prstGeom prst="ellipse">
            <a:avLst/>
          </a:prstGeom>
          <a:gradFill rotWithShape="1">
            <a:gsLst>
              <a:gs pos="0">
                <a:schemeClr val="tx1">
                  <a:alpha val="14999"/>
                </a:schemeClr>
              </a:gs>
              <a:gs pos="100000">
                <a:srgbClr val="6C6C6C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38167" y="3178760"/>
            <a:ext cx="1382953" cy="1042118"/>
            <a:chOff x="0" y="0"/>
            <a:chExt cx="871" cy="875"/>
          </a:xfrm>
        </p:grpSpPr>
        <p:pic>
          <p:nvPicPr>
            <p:cNvPr id="16391" name="Oval 13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871" cy="875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6392" name="Text Box 8"/>
            <p:cNvSpPr txBox="1">
              <a:spLocks noChangeArrowheads="1"/>
            </p:cNvSpPr>
            <p:nvPr/>
          </p:nvSpPr>
          <p:spPr bwMode="auto">
            <a:xfrm>
              <a:off x="133" y="136"/>
              <a:ext cx="604" cy="6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15938" y="3147794"/>
            <a:ext cx="1427411" cy="1074275"/>
            <a:chOff x="0" y="0"/>
            <a:chExt cx="998" cy="999"/>
          </a:xfrm>
        </p:grpSpPr>
        <p:sp>
          <p:nvSpPr>
            <p:cNvPr id="16394" name="Oval 15"/>
            <p:cNvSpPr>
              <a:spLocks noChangeArrowheads="1"/>
            </p:cNvSpPr>
            <p:nvPr/>
          </p:nvSpPr>
          <p:spPr bwMode="auto">
            <a:xfrm>
              <a:off x="339" y="20"/>
              <a:ext cx="264" cy="26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/>
            </a:p>
          </p:txBody>
        </p:sp>
        <p:pic>
          <p:nvPicPr>
            <p:cNvPr id="16395" name="Picture 16" descr="그림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98" cy="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398" name="Text Box 19"/>
          <p:cNvSpPr txBox="1">
            <a:spLocks noChangeArrowheads="1"/>
          </p:cNvSpPr>
          <p:nvPr/>
        </p:nvSpPr>
        <p:spPr bwMode="auto">
          <a:xfrm>
            <a:off x="324322" y="3508648"/>
            <a:ext cx="126188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FFFF"/>
                </a:solidFill>
                <a:latin typeface="Times New Roman" pitchFamily="18" charset="0"/>
              </a:rPr>
              <a:t>构建基础平台</a:t>
            </a:r>
            <a:endParaRPr lang="en-US" sz="1400" b="1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6399" name="Line 20"/>
          <p:cNvSpPr>
            <a:spLocks noChangeShapeType="1"/>
          </p:cNvSpPr>
          <p:nvPr/>
        </p:nvSpPr>
        <p:spPr bwMode="auto">
          <a:xfrm flipV="1">
            <a:off x="928849" y="2624948"/>
            <a:ext cx="0" cy="539520"/>
          </a:xfrm>
          <a:prstGeom prst="line">
            <a:avLst/>
          </a:prstGeom>
          <a:noFill/>
          <a:ln w="9525" cmpd="sng">
            <a:solidFill>
              <a:srgbClr val="10253F"/>
            </a:solidFill>
            <a:prstDash val="dash"/>
            <a:round/>
            <a:headEnd/>
            <a:tailEnd type="oval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0" name="Text Box 21"/>
          <p:cNvSpPr txBox="1">
            <a:spLocks noChangeArrowheads="1"/>
          </p:cNvSpPr>
          <p:nvPr/>
        </p:nvSpPr>
        <p:spPr bwMode="auto">
          <a:xfrm>
            <a:off x="252314" y="2068488"/>
            <a:ext cx="147645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搭建集团</a:t>
            </a:r>
            <a:r>
              <a:rPr lang="en-US" altLang="zh-CN" sz="1400" dirty="0" smtClean="0"/>
              <a:t>ESB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BPM</a:t>
            </a:r>
            <a:r>
              <a:rPr lang="zh-CN" altLang="en-US" sz="1400" dirty="0" smtClean="0"/>
              <a:t>等基础服务平台</a:t>
            </a:r>
            <a:endParaRPr lang="zh-CN" altLang="en-US" sz="1400" dirty="0"/>
          </a:p>
        </p:txBody>
      </p:sp>
      <p:sp>
        <p:nvSpPr>
          <p:cNvPr id="16401" name="Line 24"/>
          <p:cNvSpPr>
            <a:spLocks noChangeShapeType="1"/>
          </p:cNvSpPr>
          <p:nvPr/>
        </p:nvSpPr>
        <p:spPr bwMode="auto">
          <a:xfrm flipV="1">
            <a:off x="2927000" y="1756276"/>
            <a:ext cx="0" cy="539520"/>
          </a:xfrm>
          <a:prstGeom prst="line">
            <a:avLst/>
          </a:prstGeom>
          <a:noFill/>
          <a:ln w="9525" cmpd="sng">
            <a:solidFill>
              <a:srgbClr val="10253F"/>
            </a:solidFill>
            <a:prstDash val="dash"/>
            <a:round/>
            <a:headEnd/>
            <a:tailEnd type="oval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2" name="Oval 27"/>
          <p:cNvSpPr>
            <a:spLocks noChangeArrowheads="1"/>
          </p:cNvSpPr>
          <p:nvPr/>
        </p:nvSpPr>
        <p:spPr bwMode="auto">
          <a:xfrm>
            <a:off x="2121998" y="2874619"/>
            <a:ext cx="1611592" cy="874189"/>
          </a:xfrm>
          <a:prstGeom prst="ellipse">
            <a:avLst/>
          </a:prstGeom>
          <a:gradFill rotWithShape="1">
            <a:gsLst>
              <a:gs pos="0">
                <a:schemeClr val="tx1">
                  <a:alpha val="14999"/>
                </a:schemeClr>
              </a:gs>
              <a:gs pos="100000">
                <a:srgbClr val="6C6C6C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2185510" y="2316043"/>
            <a:ext cx="1481394" cy="1114769"/>
            <a:chOff x="0" y="0"/>
            <a:chExt cx="933" cy="936"/>
          </a:xfrm>
        </p:grpSpPr>
        <p:pic>
          <p:nvPicPr>
            <p:cNvPr id="16404" name="Oval 29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33" cy="936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6405" name="Text Box 21"/>
            <p:cNvSpPr txBox="1">
              <a:spLocks noChangeArrowheads="1"/>
            </p:cNvSpPr>
            <p:nvPr/>
          </p:nvSpPr>
          <p:spPr bwMode="auto">
            <a:xfrm>
              <a:off x="143" y="144"/>
              <a:ext cx="648" cy="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2156930" y="2296987"/>
            <a:ext cx="1533791" cy="1155263"/>
            <a:chOff x="0" y="0"/>
            <a:chExt cx="998" cy="999"/>
          </a:xfrm>
        </p:grpSpPr>
        <p:sp>
          <p:nvSpPr>
            <p:cNvPr id="16407" name="Oval 31"/>
            <p:cNvSpPr>
              <a:spLocks noChangeArrowheads="1"/>
            </p:cNvSpPr>
            <p:nvPr/>
          </p:nvSpPr>
          <p:spPr bwMode="auto">
            <a:xfrm>
              <a:off x="348" y="20"/>
              <a:ext cx="264" cy="26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/>
            </a:p>
          </p:txBody>
        </p:sp>
        <p:pic>
          <p:nvPicPr>
            <p:cNvPr id="16408" name="Picture 32" descr="그림1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0" y="0"/>
              <a:ext cx="998" cy="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411" name="Text Box 35"/>
          <p:cNvSpPr txBox="1">
            <a:spLocks noChangeArrowheads="1"/>
          </p:cNvSpPr>
          <p:nvPr/>
        </p:nvSpPr>
        <p:spPr bwMode="auto">
          <a:xfrm>
            <a:off x="2340546" y="2716560"/>
            <a:ext cx="126188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FFFF"/>
                </a:solidFill>
                <a:latin typeface="Times New Roman" pitchFamily="18" charset="0"/>
              </a:rPr>
              <a:t>扩展应用平台</a:t>
            </a:r>
            <a:endParaRPr lang="en-US" sz="1400" b="1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6412" name="Text Box 36"/>
          <p:cNvSpPr txBox="1">
            <a:spLocks noChangeArrowheads="1"/>
          </p:cNvSpPr>
          <p:nvPr/>
        </p:nvSpPr>
        <p:spPr bwMode="auto">
          <a:xfrm>
            <a:off x="1987721" y="821408"/>
            <a:ext cx="187220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构建用户平台，搭建移动门户、个人门户，初步展现信息化成果</a:t>
            </a:r>
            <a:endParaRPr lang="zh-CN" altLang="en-US" sz="1400" dirty="0"/>
          </a:p>
        </p:txBody>
      </p:sp>
      <p:sp>
        <p:nvSpPr>
          <p:cNvPr id="16413" name="Oval 41"/>
          <p:cNvSpPr>
            <a:spLocks noChangeArrowheads="1"/>
          </p:cNvSpPr>
          <p:nvPr/>
        </p:nvSpPr>
        <p:spPr bwMode="auto">
          <a:xfrm>
            <a:off x="2627770" y="2833372"/>
            <a:ext cx="1792598" cy="971850"/>
          </a:xfrm>
          <a:prstGeom prst="ellipse">
            <a:avLst/>
          </a:prstGeom>
          <a:gradFill rotWithShape="1">
            <a:gsLst>
              <a:gs pos="0">
                <a:schemeClr val="tx1">
                  <a:alpha val="14999"/>
                </a:schemeClr>
              </a:gs>
              <a:gs pos="100000">
                <a:srgbClr val="6C6C6C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424" name="Line 54"/>
          <p:cNvSpPr>
            <a:spLocks noChangeShapeType="1"/>
          </p:cNvSpPr>
          <p:nvPr/>
        </p:nvSpPr>
        <p:spPr bwMode="auto">
          <a:xfrm flipV="1">
            <a:off x="5375273" y="1042699"/>
            <a:ext cx="0" cy="539520"/>
          </a:xfrm>
          <a:prstGeom prst="line">
            <a:avLst/>
          </a:prstGeom>
          <a:noFill/>
          <a:ln w="9525" cmpd="sng">
            <a:solidFill>
              <a:srgbClr val="10253F"/>
            </a:solidFill>
            <a:prstDash val="dash"/>
            <a:round/>
            <a:headEnd/>
            <a:tailEnd type="oval" w="lg" len="lg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Group 41"/>
          <p:cNvGrpSpPr>
            <a:grpSpLocks/>
          </p:cNvGrpSpPr>
          <p:nvPr/>
        </p:nvGrpSpPr>
        <p:grpSpPr bwMode="auto">
          <a:xfrm>
            <a:off x="4360685" y="1590556"/>
            <a:ext cx="2029177" cy="1813882"/>
            <a:chOff x="0" y="0"/>
            <a:chExt cx="1278" cy="1523"/>
          </a:xfrm>
        </p:grpSpPr>
        <p:grpSp>
          <p:nvGrpSpPr>
            <p:cNvPr id="11" name="Group 42"/>
            <p:cNvGrpSpPr>
              <a:grpSpLocks/>
            </p:cNvGrpSpPr>
            <p:nvPr/>
          </p:nvGrpSpPr>
          <p:grpSpPr bwMode="auto">
            <a:xfrm>
              <a:off x="0" y="0"/>
              <a:ext cx="1278" cy="1523"/>
              <a:chOff x="0" y="0"/>
              <a:chExt cx="826" cy="984"/>
            </a:xfrm>
          </p:grpSpPr>
          <p:sp>
            <p:nvSpPr>
              <p:cNvPr id="16427" name="Oval 57"/>
              <p:cNvSpPr>
                <a:spLocks noChangeArrowheads="1"/>
              </p:cNvSpPr>
              <p:nvPr/>
            </p:nvSpPr>
            <p:spPr bwMode="auto">
              <a:xfrm>
                <a:off x="0" y="387"/>
                <a:ext cx="826" cy="597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14999"/>
                    </a:schemeClr>
                  </a:gs>
                  <a:gs pos="100000">
                    <a:srgbClr val="6C6C6C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2" name="Group 44"/>
              <p:cNvGrpSpPr>
                <a:grpSpLocks/>
              </p:cNvGrpSpPr>
              <p:nvPr/>
            </p:nvGrpSpPr>
            <p:grpSpPr bwMode="auto">
              <a:xfrm>
                <a:off x="7" y="-16"/>
                <a:ext cx="881" cy="883"/>
                <a:chOff x="0" y="0"/>
                <a:chExt cx="2164080" cy="2170176"/>
              </a:xfrm>
            </p:grpSpPr>
            <p:pic>
              <p:nvPicPr>
                <p:cNvPr id="16429" name="Oval 58"/>
                <p:cNvPicPr>
                  <a:picLocks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2164080" cy="2170176"/>
                </a:xfrm>
                <a:prstGeom prst="rect">
                  <a:avLst/>
                </a:prstGeom>
                <a:noFill/>
                <a:ln w="9525" cmpd="sng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6430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7345" y="339978"/>
                  <a:ext cx="1297389" cy="12978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72000" tIns="0" rIns="72000" bIns="0" anchor="ctr"/>
                <a:lstStyle/>
                <a:p>
                  <a:pPr algn="ctr" latinLnBrk="0"/>
                  <a:endParaRPr lang="ko-KR" altLang="en-US" sz="2000" b="1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3" name="Group 47"/>
              <p:cNvGrpSpPr>
                <a:grpSpLocks/>
              </p:cNvGrpSpPr>
              <p:nvPr/>
            </p:nvGrpSpPr>
            <p:grpSpPr bwMode="auto">
              <a:xfrm>
                <a:off x="30" y="0"/>
                <a:ext cx="787" cy="788"/>
                <a:chOff x="0" y="0"/>
                <a:chExt cx="999" cy="998"/>
              </a:xfrm>
            </p:grpSpPr>
            <p:sp>
              <p:nvSpPr>
                <p:cNvPr id="16432" name="Oval 60"/>
                <p:cNvSpPr>
                  <a:spLocks noChangeArrowheads="1"/>
                </p:cNvSpPr>
                <p:nvPr/>
              </p:nvSpPr>
              <p:spPr bwMode="auto">
                <a:xfrm>
                  <a:off x="329" y="11"/>
                  <a:ext cx="264" cy="26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6433" name="Picture 61" descr="그림1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999" cy="9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grpSp>
          <p:nvGrpSpPr>
            <p:cNvPr id="14" name="Group 50"/>
            <p:cNvGrpSpPr>
              <a:grpSpLocks/>
            </p:cNvGrpSpPr>
            <p:nvPr/>
          </p:nvGrpSpPr>
          <p:grpSpPr bwMode="auto">
            <a:xfrm>
              <a:off x="198" y="430"/>
              <a:ext cx="898" cy="388"/>
              <a:chOff x="-67" y="0"/>
              <a:chExt cx="898" cy="388"/>
            </a:xfrm>
          </p:grpSpPr>
          <p:sp>
            <p:nvSpPr>
              <p:cNvPr id="16435" name="Text Box 63"/>
              <p:cNvSpPr txBox="1">
                <a:spLocks noChangeArrowheads="1"/>
              </p:cNvSpPr>
              <p:nvPr/>
            </p:nvSpPr>
            <p:spPr bwMode="auto">
              <a:xfrm>
                <a:off x="316" y="0"/>
                <a:ext cx="116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endParaRPr lang="en-US" sz="2400" b="1" dirty="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436" name="Text Box 64"/>
              <p:cNvSpPr txBox="1">
                <a:spLocks noChangeArrowheads="1"/>
              </p:cNvSpPr>
              <p:nvPr/>
            </p:nvSpPr>
            <p:spPr bwMode="auto">
              <a:xfrm>
                <a:off x="-67" y="92"/>
                <a:ext cx="898" cy="2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b="1" dirty="0" smtClean="0">
                    <a:solidFill>
                      <a:srgbClr val="FFFFFF"/>
                    </a:solidFill>
                    <a:latin typeface="Times New Roman" pitchFamily="18" charset="0"/>
                  </a:rPr>
                  <a:t>辅助业务革新</a:t>
                </a:r>
                <a:endParaRPr lang="en-US" sz="1600" b="1" dirty="0">
                  <a:solidFill>
                    <a:srgbClr val="FFFFFF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16437" name="Text Box 65"/>
          <p:cNvSpPr txBox="1">
            <a:spLocks noChangeArrowheads="1"/>
          </p:cNvSpPr>
          <p:nvPr/>
        </p:nvSpPr>
        <p:spPr bwMode="auto">
          <a:xfrm>
            <a:off x="5485493" y="549511"/>
            <a:ext cx="1800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优化业务系统，启动人事系统、合同管理系统等业务系统</a:t>
            </a:r>
            <a:endParaRPr lang="zh-CN" altLang="en-US" sz="1400" dirty="0"/>
          </a:p>
        </p:txBody>
      </p:sp>
      <p:sp>
        <p:nvSpPr>
          <p:cNvPr id="16439" name="矩形 3"/>
          <p:cNvSpPr>
            <a:spLocks noChangeArrowheads="1"/>
          </p:cNvSpPr>
          <p:nvPr/>
        </p:nvSpPr>
        <p:spPr bwMode="auto">
          <a:xfrm>
            <a:off x="5581032" y="4916417"/>
            <a:ext cx="2487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>
                <a:solidFill>
                  <a:srgbClr val="414141"/>
                </a:solidFill>
              </a:rPr>
              <a:t> 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8298" y="700336"/>
            <a:ext cx="936104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明年规划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  <p:bldP spid="16389" grpId="0" animBg="1"/>
      <p:bldP spid="16398" grpId="0"/>
      <p:bldP spid="16399" grpId="0" animBg="1"/>
      <p:bldP spid="16400" grpId="0"/>
      <p:bldP spid="16401" grpId="0" animBg="1"/>
      <p:bldP spid="16402" grpId="0" animBg="1"/>
      <p:bldP spid="16411" grpId="0"/>
      <p:bldP spid="16412" grpId="0"/>
      <p:bldP spid="16413" grpId="0" animBg="1"/>
      <p:bldP spid="16424" grpId="0" animBg="1"/>
      <p:bldP spid="16437" grpId="0"/>
      <p:bldP spid="164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6" y="700336"/>
            <a:ext cx="8856984" cy="436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623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30" y="21025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矩形"/>
          <p:cNvSpPr>
            <a:spLocks noChangeArrowheads="1"/>
          </p:cNvSpPr>
          <p:nvPr/>
        </p:nvSpPr>
        <p:spPr bwMode="auto">
          <a:xfrm>
            <a:off x="0" y="2"/>
            <a:ext cx="9178932" cy="428757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6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7" name="矩形"/>
          <p:cNvSpPr>
            <a:spLocks noChangeArrowheads="1"/>
          </p:cNvSpPr>
          <p:nvPr/>
        </p:nvSpPr>
        <p:spPr bwMode="auto">
          <a:xfrm>
            <a:off x="428700" y="2942547"/>
            <a:ext cx="8359639" cy="78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重庆医药（集团）股份有限公司  信息中心</a:t>
            </a:r>
            <a:b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200" b="1" noProof="1">
              <a:solidFill>
                <a:srgbClr val="139D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8" name="图片" descr="{F77AF79A-A7F3-438F-9BC3-2BBCE9BC2E23}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832" y="3007657"/>
            <a:ext cx="411234" cy="51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00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206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225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8226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7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8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9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8230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8231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矩形"/>
          <p:cNvSpPr/>
          <p:nvPr/>
        </p:nvSpPr>
        <p:spPr>
          <a:xfrm>
            <a:off x="428700" y="1643572"/>
            <a:ext cx="8359639" cy="78605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lIns="76093" tIns="38047" rIns="76093" bIns="38047"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noProof="1">
                <a:solidFill>
                  <a:srgbClr val="139D2A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谢谢！</a:t>
            </a:r>
          </a:p>
        </p:txBody>
      </p:sp>
      <p:pic>
        <p:nvPicPr>
          <p:cNvPr id="41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9165" y="4001736"/>
            <a:ext cx="1213066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0015" y="4001736"/>
            <a:ext cx="1463932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7447" y="4001736"/>
            <a:ext cx="1357546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327" y="4001736"/>
            <a:ext cx="1348025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43290" y="4004628"/>
            <a:ext cx="1321032" cy="926082"/>
          </a:xfrm>
          <a:prstGeom prst="rect">
            <a:avLst/>
          </a:prstGeom>
        </p:spPr>
      </p:pic>
      <p:pic>
        <p:nvPicPr>
          <p:cNvPr id="65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0" y="22549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4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1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一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5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284762" y="2644552"/>
            <a:ext cx="3456384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工作汇报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32" name="流程图: 终止 4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33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41" name="流程图: 终止 4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42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47" name="椭圆 33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3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35" name="椭圆 34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36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8435" name="直接连接符 23"/>
          <p:cNvCxnSpPr>
            <a:cxnSpLocks noChangeShapeType="1"/>
          </p:cNvCxnSpPr>
          <p:nvPr/>
        </p:nvCxnSpPr>
        <p:spPr bwMode="auto">
          <a:xfrm>
            <a:off x="0" y="1114511"/>
            <a:ext cx="3764430" cy="0"/>
          </a:xfrm>
          <a:prstGeom prst="line">
            <a:avLst/>
          </a:prstGeom>
          <a:noFill/>
          <a:ln w="63500" cmpd="sng">
            <a:solidFill>
              <a:srgbClr val="F2F2F2">
                <a:alpha val="45000"/>
              </a:srgbClr>
            </a:solidFill>
            <a:round/>
            <a:headEnd/>
            <a:tailEnd/>
          </a:ln>
        </p:spPr>
      </p:cxn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8438" name="流程图: 终止 4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3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8441" name="椭圆 34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42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8444" name="椭圆 37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45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8447" name="流程图: 终止 44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48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18450" name="椭圆 32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51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18453" name="椭圆 35"/>
            <p:cNvPicPr>
              <a:picLocks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54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研发实施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8456" name="椭圆 33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57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8459" name="椭圆 36"/>
            <p:cNvPicPr>
              <a:picLocks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8460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8462" name="矩形 19"/>
          <p:cNvSpPr>
            <a:spLocks/>
          </p:cNvSpPr>
          <p:nvPr/>
        </p:nvSpPr>
        <p:spPr bwMode="auto">
          <a:xfrm>
            <a:off x="-92860" y="5003393"/>
            <a:ext cx="9449171" cy="141696"/>
          </a:xfrm>
          <a:custGeom>
            <a:avLst/>
            <a:gdLst/>
            <a:ahLst/>
            <a:cxnLst>
              <a:cxn ang="0">
                <a:pos x="0" y="333016"/>
              </a:cxn>
              <a:cxn ang="0">
                <a:pos x="1204686" y="424265"/>
              </a:cxn>
              <a:cxn ang="0">
                <a:pos x="2322286" y="482324"/>
              </a:cxn>
              <a:cxn ang="0">
                <a:pos x="4891315" y="453294"/>
              </a:cxn>
              <a:cxn ang="0">
                <a:pos x="10972800" y="3351"/>
              </a:cxn>
              <a:cxn ang="0">
                <a:pos x="12601575" y="71759"/>
              </a:cxn>
              <a:cxn ang="0">
                <a:pos x="12296775" y="708882"/>
              </a:cxn>
              <a:cxn ang="0">
                <a:pos x="101600" y="708882"/>
              </a:cxn>
              <a:cxn ang="0">
                <a:pos x="0" y="333016"/>
              </a:cxn>
            </a:cxnLst>
            <a:rect l="0" t="0" r="r" b="b"/>
            <a:pathLst>
              <a:path w="12601575" h="708882">
                <a:moveTo>
                  <a:pt x="0" y="333016"/>
                </a:moveTo>
                <a:cubicBezTo>
                  <a:pt x="96762" y="256551"/>
                  <a:pt x="834572" y="392123"/>
                  <a:pt x="1204686" y="424265"/>
                </a:cubicBezTo>
                <a:cubicBezTo>
                  <a:pt x="1574800" y="456407"/>
                  <a:pt x="1615924" y="460553"/>
                  <a:pt x="2322286" y="482324"/>
                </a:cubicBezTo>
                <a:cubicBezTo>
                  <a:pt x="3028648" y="504095"/>
                  <a:pt x="3572934" y="475066"/>
                  <a:pt x="4891315" y="453294"/>
                </a:cubicBezTo>
                <a:cubicBezTo>
                  <a:pt x="6209696" y="431522"/>
                  <a:pt x="9695014" y="6464"/>
                  <a:pt x="10972800" y="3351"/>
                </a:cubicBezTo>
                <a:cubicBezTo>
                  <a:pt x="12250586" y="238"/>
                  <a:pt x="11747122" y="-16801"/>
                  <a:pt x="12601575" y="71759"/>
                </a:cubicBezTo>
                <a:lnTo>
                  <a:pt x="12296775" y="708882"/>
                </a:lnTo>
                <a:lnTo>
                  <a:pt x="101600" y="708882"/>
                </a:lnTo>
                <a:lnTo>
                  <a:pt x="0" y="333016"/>
                </a:lnTo>
                <a:close/>
              </a:path>
            </a:pathLst>
          </a:custGeom>
          <a:solidFill>
            <a:srgbClr val="288F20"/>
          </a:solidFill>
          <a:ln w="9525">
            <a:noFill/>
            <a:round/>
            <a:headEnd/>
            <a:tailEnd/>
          </a:ln>
        </p:spPr>
        <p:txBody>
          <a:bodyPr lIns="68571" tIns="34285" rIns="68571" bIns="34285" anchor="ctr"/>
          <a:lstStyle/>
          <a:p>
            <a:endParaRPr lang="zh-CN" altLang="en-US"/>
          </a:p>
        </p:txBody>
      </p: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49" name="椭圆 48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48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50" name="椭圆 49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39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26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研发实施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124522" y="484312"/>
            <a:ext cx="5328592" cy="4266545"/>
            <a:chOff x="2268538" y="629960"/>
            <a:chExt cx="5328592" cy="4266545"/>
          </a:xfrm>
        </p:grpSpPr>
        <p:sp>
          <p:nvSpPr>
            <p:cNvPr id="46" name="任意多边形 45"/>
            <p:cNvSpPr/>
            <p:nvPr/>
          </p:nvSpPr>
          <p:spPr>
            <a:xfrm>
              <a:off x="2268538" y="844352"/>
              <a:ext cx="2302424" cy="1723614"/>
            </a:xfrm>
            <a:custGeom>
              <a:avLst/>
              <a:gdLst>
                <a:gd name="connsiteX0" fmla="*/ 0 w 1996534"/>
                <a:gd name="connsiteY0" fmla="*/ 0 h 1493279"/>
                <a:gd name="connsiteX1" fmla="*/ 1996534 w 1996534"/>
                <a:gd name="connsiteY1" fmla="*/ 0 h 1493279"/>
                <a:gd name="connsiteX2" fmla="*/ 1996534 w 1996534"/>
                <a:gd name="connsiteY2" fmla="*/ 1493279 h 1493279"/>
                <a:gd name="connsiteX3" fmla="*/ 0 w 1996534"/>
                <a:gd name="connsiteY3" fmla="*/ 1493279 h 1493279"/>
                <a:gd name="connsiteX4" fmla="*/ 0 w 1996534"/>
                <a:gd name="connsiteY4" fmla="*/ 0 h 149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1493279">
                  <a:moveTo>
                    <a:pt x="0" y="0"/>
                  </a:moveTo>
                  <a:lnTo>
                    <a:pt x="1996534" y="0"/>
                  </a:lnTo>
                  <a:lnTo>
                    <a:pt x="1996534" y="1493279"/>
                  </a:lnTo>
                  <a:lnTo>
                    <a:pt x="0" y="14932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95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0688" tIns="170688" rIns="227584" bIns="256032" spcCol="1270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defRPr/>
              </a:pPr>
              <a:endParaRPr lang="zh-CN" altLang="en-US" sz="1400" dirty="0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5220866" y="858104"/>
              <a:ext cx="2304256" cy="1723613"/>
            </a:xfrm>
            <a:custGeom>
              <a:avLst/>
              <a:gdLst>
                <a:gd name="connsiteX0" fmla="*/ 0 w 1996534"/>
                <a:gd name="connsiteY0" fmla="*/ 0 h 1493279"/>
                <a:gd name="connsiteX1" fmla="*/ 1996534 w 1996534"/>
                <a:gd name="connsiteY1" fmla="*/ 0 h 1493279"/>
                <a:gd name="connsiteX2" fmla="*/ 1996534 w 1996534"/>
                <a:gd name="connsiteY2" fmla="*/ 1493279 h 1493279"/>
                <a:gd name="connsiteX3" fmla="*/ 0 w 1996534"/>
                <a:gd name="connsiteY3" fmla="*/ 1493279 h 1493279"/>
                <a:gd name="connsiteX4" fmla="*/ 0 w 1996534"/>
                <a:gd name="connsiteY4" fmla="*/ 0 h 149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1493279">
                  <a:moveTo>
                    <a:pt x="0" y="0"/>
                  </a:moveTo>
                  <a:lnTo>
                    <a:pt x="1996534" y="0"/>
                  </a:lnTo>
                  <a:lnTo>
                    <a:pt x="1996534" y="1493279"/>
                  </a:lnTo>
                  <a:lnTo>
                    <a:pt x="0" y="14932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95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lnRef>
            <a:fillRef idx="1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0688" tIns="170688" rIns="227584" bIns="256032" spcCol="1270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2312765" y="3148853"/>
              <a:ext cx="2302424" cy="1721781"/>
            </a:xfrm>
            <a:custGeom>
              <a:avLst/>
              <a:gdLst>
                <a:gd name="connsiteX0" fmla="*/ 0 w 1996534"/>
                <a:gd name="connsiteY0" fmla="*/ 0 h 1493279"/>
                <a:gd name="connsiteX1" fmla="*/ 1996534 w 1996534"/>
                <a:gd name="connsiteY1" fmla="*/ 0 h 1493279"/>
                <a:gd name="connsiteX2" fmla="*/ 1996534 w 1996534"/>
                <a:gd name="connsiteY2" fmla="*/ 1493279 h 1493279"/>
                <a:gd name="connsiteX3" fmla="*/ 0 w 1996534"/>
                <a:gd name="connsiteY3" fmla="*/ 1493279 h 1493279"/>
                <a:gd name="connsiteX4" fmla="*/ 0 w 1996534"/>
                <a:gd name="connsiteY4" fmla="*/ 0 h 149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1493279">
                  <a:moveTo>
                    <a:pt x="0" y="0"/>
                  </a:moveTo>
                  <a:lnTo>
                    <a:pt x="1996534" y="0"/>
                  </a:lnTo>
                  <a:lnTo>
                    <a:pt x="1996534" y="1493279"/>
                  </a:lnTo>
                  <a:lnTo>
                    <a:pt x="0" y="14932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95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0688" tIns="170688" rIns="227584" bIns="256032" spcCol="1270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5220866" y="3174724"/>
              <a:ext cx="2304256" cy="1721781"/>
            </a:xfrm>
            <a:custGeom>
              <a:avLst/>
              <a:gdLst>
                <a:gd name="connsiteX0" fmla="*/ 0 w 1996534"/>
                <a:gd name="connsiteY0" fmla="*/ 0 h 1493279"/>
                <a:gd name="connsiteX1" fmla="*/ 1996534 w 1996534"/>
                <a:gd name="connsiteY1" fmla="*/ 0 h 1493279"/>
                <a:gd name="connsiteX2" fmla="*/ 1996534 w 1996534"/>
                <a:gd name="connsiteY2" fmla="*/ 1493279 h 1493279"/>
                <a:gd name="connsiteX3" fmla="*/ 0 w 1996534"/>
                <a:gd name="connsiteY3" fmla="*/ 1493279 h 1493279"/>
                <a:gd name="connsiteX4" fmla="*/ 0 w 1996534"/>
                <a:gd name="connsiteY4" fmla="*/ 0 h 149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1493279">
                  <a:moveTo>
                    <a:pt x="0" y="0"/>
                  </a:moveTo>
                  <a:lnTo>
                    <a:pt x="1996534" y="0"/>
                  </a:lnTo>
                  <a:lnTo>
                    <a:pt x="1996534" y="1493279"/>
                  </a:lnTo>
                  <a:lnTo>
                    <a:pt x="0" y="149327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95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lnRef>
            <a:fillRef idx="1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2630408"/>
                <a:satOff val="-5396"/>
                <a:lumOff val="-339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0688" tIns="170688" rIns="227584" bIns="256032" spcCol="1270"/>
            <a:lstStyle/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  <a:p>
              <a:pPr marL="285750" lvl="1" indent="-285750" defTabSz="14224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3200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2283396" y="642080"/>
              <a:ext cx="1463513" cy="457920"/>
            </a:xfrm>
            <a:custGeom>
              <a:avLst/>
              <a:gdLst>
                <a:gd name="connsiteX0" fmla="*/ 0 w 1996534"/>
                <a:gd name="connsiteY0" fmla="*/ 0 h 798613"/>
                <a:gd name="connsiteX1" fmla="*/ 1996534 w 1996534"/>
                <a:gd name="connsiteY1" fmla="*/ 0 h 798613"/>
                <a:gd name="connsiteX2" fmla="*/ 1996534 w 1996534"/>
                <a:gd name="connsiteY2" fmla="*/ 798613 h 798613"/>
                <a:gd name="connsiteX3" fmla="*/ 0 w 1996534"/>
                <a:gd name="connsiteY3" fmla="*/ 798613 h 798613"/>
                <a:gd name="connsiteX4" fmla="*/ 0 w 1996534"/>
                <a:gd name="connsiteY4" fmla="*/ 0 h 7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798613">
                  <a:moveTo>
                    <a:pt x="0" y="0"/>
                  </a:moveTo>
                  <a:lnTo>
                    <a:pt x="1996534" y="0"/>
                  </a:lnTo>
                  <a:lnTo>
                    <a:pt x="1996534" y="798613"/>
                  </a:lnTo>
                  <a:lnTo>
                    <a:pt x="0" y="7986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75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7584" tIns="130048" rIns="227584" bIns="130048" spcCol="1270" anchor="ctr"/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土主</a:t>
              </a:r>
              <a:r>
                <a:rPr lang="en-US" altLang="zh-CN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WMS</a:t>
              </a:r>
              <a:endParaRPr lang="zh-CN" altLang="en-US" sz="15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5220866" y="629960"/>
              <a:ext cx="1712623" cy="457920"/>
            </a:xfrm>
            <a:custGeom>
              <a:avLst/>
              <a:gdLst>
                <a:gd name="connsiteX0" fmla="*/ 0 w 1996534"/>
                <a:gd name="connsiteY0" fmla="*/ 0 h 798613"/>
                <a:gd name="connsiteX1" fmla="*/ 1996534 w 1996534"/>
                <a:gd name="connsiteY1" fmla="*/ 0 h 798613"/>
                <a:gd name="connsiteX2" fmla="*/ 1996534 w 1996534"/>
                <a:gd name="connsiteY2" fmla="*/ 798613 h 798613"/>
                <a:gd name="connsiteX3" fmla="*/ 0 w 1996534"/>
                <a:gd name="connsiteY3" fmla="*/ 798613 h 798613"/>
                <a:gd name="connsiteX4" fmla="*/ 0 w 1996534"/>
                <a:gd name="connsiteY4" fmla="*/ 0 h 7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798613">
                  <a:moveTo>
                    <a:pt x="0" y="0"/>
                  </a:moveTo>
                  <a:lnTo>
                    <a:pt x="1996534" y="0"/>
                  </a:lnTo>
                  <a:lnTo>
                    <a:pt x="1996534" y="798613"/>
                  </a:lnTo>
                  <a:lnTo>
                    <a:pt x="0" y="7986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75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7584" tIns="130048" rIns="227584" bIns="130048" spcCol="1270" anchor="ctr"/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贵州</a:t>
              </a:r>
              <a:r>
                <a:rPr lang="en-US" altLang="zh-CN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WMS</a:t>
              </a:r>
              <a:endParaRPr lang="zh-CN" altLang="en-US" sz="15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2332051" y="2918633"/>
              <a:ext cx="1463513" cy="459751"/>
            </a:xfrm>
            <a:custGeom>
              <a:avLst/>
              <a:gdLst>
                <a:gd name="connsiteX0" fmla="*/ 0 w 1996534"/>
                <a:gd name="connsiteY0" fmla="*/ 0 h 798613"/>
                <a:gd name="connsiteX1" fmla="*/ 1996534 w 1996534"/>
                <a:gd name="connsiteY1" fmla="*/ 0 h 798613"/>
                <a:gd name="connsiteX2" fmla="*/ 1996534 w 1996534"/>
                <a:gd name="connsiteY2" fmla="*/ 798613 h 798613"/>
                <a:gd name="connsiteX3" fmla="*/ 0 w 1996534"/>
                <a:gd name="connsiteY3" fmla="*/ 798613 h 798613"/>
                <a:gd name="connsiteX4" fmla="*/ 0 w 1996534"/>
                <a:gd name="connsiteY4" fmla="*/ 0 h 7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798613">
                  <a:moveTo>
                    <a:pt x="0" y="0"/>
                  </a:moveTo>
                  <a:lnTo>
                    <a:pt x="1996534" y="0"/>
                  </a:lnTo>
                  <a:lnTo>
                    <a:pt x="1996534" y="798613"/>
                  </a:lnTo>
                  <a:lnTo>
                    <a:pt x="0" y="7986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75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7584" tIns="130048" rIns="227584" bIns="130048" spcCol="1270" anchor="ctr"/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云南</a:t>
              </a:r>
              <a:r>
                <a:rPr lang="en-US" altLang="zh-CN" sz="15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WMS</a:t>
              </a:r>
              <a:endParaRPr lang="zh-CN" altLang="en-US" sz="15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5220866" y="2946336"/>
              <a:ext cx="1712623" cy="457920"/>
            </a:xfrm>
            <a:custGeom>
              <a:avLst/>
              <a:gdLst>
                <a:gd name="connsiteX0" fmla="*/ 0 w 1996534"/>
                <a:gd name="connsiteY0" fmla="*/ 0 h 798613"/>
                <a:gd name="connsiteX1" fmla="*/ 1996534 w 1996534"/>
                <a:gd name="connsiteY1" fmla="*/ 0 h 798613"/>
                <a:gd name="connsiteX2" fmla="*/ 1996534 w 1996534"/>
                <a:gd name="connsiteY2" fmla="*/ 798613 h 798613"/>
                <a:gd name="connsiteX3" fmla="*/ 0 w 1996534"/>
                <a:gd name="connsiteY3" fmla="*/ 798613 h 798613"/>
                <a:gd name="connsiteX4" fmla="*/ 0 w 1996534"/>
                <a:gd name="connsiteY4" fmla="*/ 0 h 7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534" h="798613">
                  <a:moveTo>
                    <a:pt x="0" y="0"/>
                  </a:moveTo>
                  <a:lnTo>
                    <a:pt x="1996534" y="0"/>
                  </a:lnTo>
                  <a:lnTo>
                    <a:pt x="1996534" y="798613"/>
                  </a:lnTo>
                  <a:lnTo>
                    <a:pt x="0" y="7986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6000">
                  <a:srgbClr val="AFDC7E"/>
                </a:gs>
                <a:gs pos="75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7584" tIns="130048" rIns="227584" bIns="130048" spcCol="1270" anchor="ctr"/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50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科渝</a:t>
              </a:r>
              <a:r>
                <a:rPr lang="en-US" altLang="zh-CN" sz="150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WMS</a:t>
              </a:r>
              <a:endParaRPr lang="zh-CN" altLang="en-US" sz="15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340546" y="1132384"/>
              <a:ext cx="230425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完成了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120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余个功能需求，实现了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余个功能模块，制作</a:t>
              </a:r>
              <a:r>
                <a:rPr lang="zh-CN" altLang="en-US" sz="1200" dirty="0">
                  <a:ea typeface="仿宋" panose="02010609060101010101" pitchFamily="49" charset="-122"/>
                  <a:cs typeface="Times New Roman" panose="02020603050405020304" pitchFamily="18" charset="0"/>
                </a:rPr>
                <a:t>票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样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60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个。随时为用户提供技术支持，保证项目的稳定运行，并定时参与用户需求沟通，发布升级版本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24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</a:t>
              </a:r>
              <a:endParaRPr lang="zh-CN" altLang="en-US" sz="1200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5292874" y="1132384"/>
              <a:ext cx="230425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在标准版本的基础上，完成了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80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个功能需求，个性化功能模块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</a:t>
              </a:r>
              <a:r>
                <a:rPr lang="zh-CN" altLang="en-US" sz="1200" dirty="0">
                  <a:ea typeface="仿宋" panose="02010609060101010101" pitchFamily="49" charset="-122"/>
                  <a:cs typeface="Times New Roman" panose="02020603050405020304" pitchFamily="18" charset="0"/>
                </a:rPr>
                <a:t>，制作票样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2016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日上线，保持稳定运行。</a:t>
              </a:r>
              <a:endParaRPr lang="zh-CN" altLang="en-US" sz="12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2340546" y="3510280"/>
              <a:ext cx="230425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在标准版本的基础上，完成了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50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个功能需求，个性化功能模块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60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</a:t>
              </a:r>
              <a:r>
                <a:rPr lang="zh-CN" altLang="en-US" sz="1200" dirty="0">
                  <a:ea typeface="仿宋" panose="02010609060101010101" pitchFamily="49" charset="-122"/>
                  <a:cs typeface="Times New Roman" panose="02020603050405020304" pitchFamily="18" charset="0"/>
                </a:rPr>
                <a:t>，制作票样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2016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12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15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日已进入试运行阶段，预计明年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月正式上线。</a:t>
              </a:r>
              <a:endParaRPr lang="zh-CN" altLang="en-US" sz="1200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5292874" y="3510280"/>
              <a:ext cx="230425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在标准版本的基础上，完成了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12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个功能需求，个性化功能模块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余个</a:t>
              </a:r>
              <a:r>
                <a:rPr lang="zh-CN" altLang="en-US" sz="1200" dirty="0">
                  <a:ea typeface="仿宋" panose="02010609060101010101" pitchFamily="49" charset="-122"/>
                  <a:cs typeface="Times New Roman" panose="02020603050405020304" pitchFamily="18" charset="0"/>
                </a:rPr>
                <a:t>，制作票样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个。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2016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12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en-US" altLang="zh-CN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15</a:t>
              </a:r>
              <a:r>
                <a:rPr lang="zh-CN" altLang="en-US" sz="1200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日已完成开发测试与培训工作，已达到上线条件。</a:t>
              </a:r>
              <a:endParaRPr lang="zh-CN" alt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38742E-6 C -0.0342 -0.11011 -0.06823 -0.21992 -0.08368 -0.31554 C -0.09914 -0.41116 -0.0915 -0.52776 -0.09323 -0.57433 C -0.09497 -0.62091 -0.09445 -0.60826 -0.09393 -0.59562 " pathEditMode="relative" ptsTypes="aaaA">
                                      <p:cBhvr>
                                        <p:cTn id="10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0" y="1522089"/>
            <a:ext cx="9145588" cy="2670205"/>
            <a:chOff x="0" y="1522089"/>
            <a:chExt cx="9145588" cy="2670205"/>
          </a:xfrm>
        </p:grpSpPr>
        <p:sp>
          <p:nvSpPr>
            <p:cNvPr id="19467" name="任意多边形 21"/>
            <p:cNvSpPr>
              <a:spLocks noChangeArrowheads="1"/>
            </p:cNvSpPr>
            <p:nvPr/>
          </p:nvSpPr>
          <p:spPr bwMode="auto">
            <a:xfrm>
              <a:off x="3541534" y="1526852"/>
              <a:ext cx="1031260" cy="1258880"/>
            </a:xfrm>
            <a:custGeom>
              <a:avLst/>
              <a:gdLst>
                <a:gd name="T0" fmla="*/ 0 w 1214904"/>
                <a:gd name="T1" fmla="*/ 0 h 2048025"/>
                <a:gd name="T2" fmla="*/ 1214904 w 1214904"/>
                <a:gd name="T3" fmla="*/ 1372484 h 2048025"/>
                <a:gd name="T4" fmla="*/ 1214904 w 1214904"/>
                <a:gd name="T5" fmla="*/ 1455115 h 2048025"/>
                <a:gd name="T6" fmla="*/ 1214904 w 1214904"/>
                <a:gd name="T7" fmla="*/ 1965394 h 2048025"/>
                <a:gd name="T8" fmla="*/ 1214904 w 1214904"/>
                <a:gd name="T9" fmla="*/ 2048025 h 2048025"/>
                <a:gd name="T10" fmla="*/ 0 w 1214904"/>
                <a:gd name="T11" fmla="*/ 1146305 h 2048025"/>
                <a:gd name="T12" fmla="*/ 0 w 1214904"/>
                <a:gd name="T13" fmla="*/ 1063674 h 2048025"/>
                <a:gd name="T14" fmla="*/ 0 w 1214904"/>
                <a:gd name="T15" fmla="*/ 82631 h 20480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14904"/>
                <a:gd name="T25" fmla="*/ 0 h 2048025"/>
                <a:gd name="T26" fmla="*/ 1214904 w 1214904"/>
                <a:gd name="T27" fmla="*/ 2048025 h 20480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14904" h="2048025">
                  <a:moveTo>
                    <a:pt x="0" y="0"/>
                  </a:moveTo>
                  <a:lnTo>
                    <a:pt x="1214904" y="1372484"/>
                  </a:lnTo>
                  <a:lnTo>
                    <a:pt x="1214904" y="1455115"/>
                  </a:lnTo>
                  <a:lnTo>
                    <a:pt x="1214904" y="1965394"/>
                  </a:lnTo>
                  <a:lnTo>
                    <a:pt x="1214904" y="2048025"/>
                  </a:lnTo>
                  <a:lnTo>
                    <a:pt x="0" y="1146305"/>
                  </a:lnTo>
                  <a:lnTo>
                    <a:pt x="0" y="1063674"/>
                  </a:lnTo>
                  <a:lnTo>
                    <a:pt x="0" y="82631"/>
                  </a:lnTo>
                  <a:close/>
                </a:path>
              </a:pathLst>
            </a:custGeom>
            <a:solidFill>
              <a:srgbClr val="151A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68" name="任意多边形 25"/>
            <p:cNvSpPr>
              <a:spLocks noChangeArrowheads="1"/>
            </p:cNvSpPr>
            <p:nvPr/>
          </p:nvSpPr>
          <p:spPr bwMode="auto">
            <a:xfrm flipV="1">
              <a:off x="3541534" y="2853618"/>
              <a:ext cx="1031260" cy="1333912"/>
            </a:xfrm>
            <a:custGeom>
              <a:avLst/>
              <a:gdLst>
                <a:gd name="T0" fmla="*/ 1214904 w 1214906"/>
                <a:gd name="T1" fmla="*/ 2169441 h 2169441"/>
                <a:gd name="T2" fmla="*/ 1214904 w 1214906"/>
                <a:gd name="T3" fmla="*/ 1965393 h 2169441"/>
                <a:gd name="T4" fmla="*/ 1214906 w 1214906"/>
                <a:gd name="T5" fmla="*/ 1965394 h 2169441"/>
                <a:gd name="T6" fmla="*/ 1214906 w 1214906"/>
                <a:gd name="T7" fmla="*/ 1372484 h 2169441"/>
                <a:gd name="T8" fmla="*/ 2 w 1214906"/>
                <a:gd name="T9" fmla="*/ 0 h 2169441"/>
                <a:gd name="T10" fmla="*/ 2 w 1214906"/>
                <a:gd name="T11" fmla="*/ 204050 h 2169441"/>
                <a:gd name="T12" fmla="*/ 0 w 1214906"/>
                <a:gd name="T13" fmla="*/ 204047 h 2169441"/>
                <a:gd name="T14" fmla="*/ 0 w 1214906"/>
                <a:gd name="T15" fmla="*/ 1267721 h 21694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14906"/>
                <a:gd name="T25" fmla="*/ 0 h 2169441"/>
                <a:gd name="T26" fmla="*/ 1214906 w 1214906"/>
                <a:gd name="T27" fmla="*/ 2169441 h 216944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14906" h="2169441">
                  <a:moveTo>
                    <a:pt x="1214904" y="2169441"/>
                  </a:moveTo>
                  <a:lnTo>
                    <a:pt x="1214904" y="1965393"/>
                  </a:lnTo>
                  <a:lnTo>
                    <a:pt x="1214906" y="1965394"/>
                  </a:lnTo>
                  <a:lnTo>
                    <a:pt x="1214906" y="1372484"/>
                  </a:lnTo>
                  <a:lnTo>
                    <a:pt x="2" y="0"/>
                  </a:lnTo>
                  <a:lnTo>
                    <a:pt x="2" y="204050"/>
                  </a:lnTo>
                  <a:lnTo>
                    <a:pt x="0" y="204047"/>
                  </a:lnTo>
                  <a:lnTo>
                    <a:pt x="0" y="1267721"/>
                  </a:lnTo>
                  <a:close/>
                </a:path>
              </a:pathLst>
            </a:custGeom>
            <a:solidFill>
              <a:srgbClr val="302F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69" name="矩形 27"/>
            <p:cNvSpPr>
              <a:spLocks noChangeArrowheads="1"/>
            </p:cNvSpPr>
            <p:nvPr/>
          </p:nvSpPr>
          <p:spPr bwMode="auto">
            <a:xfrm>
              <a:off x="0" y="1522089"/>
              <a:ext cx="3541534" cy="669338"/>
            </a:xfrm>
            <a:prstGeom prst="rect">
              <a:avLst/>
            </a:pr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0" name="矩形 28"/>
            <p:cNvSpPr>
              <a:spLocks noChangeArrowheads="1"/>
            </p:cNvSpPr>
            <p:nvPr/>
          </p:nvSpPr>
          <p:spPr bwMode="auto">
            <a:xfrm>
              <a:off x="0" y="2191427"/>
              <a:ext cx="3541534" cy="669338"/>
            </a:xfrm>
            <a:prstGeom prst="rect">
              <a:avLst/>
            </a:pr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商务系统、编码系统、综合系统测试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71" name="任意多边形 29"/>
            <p:cNvSpPr>
              <a:spLocks noChangeArrowheads="1"/>
            </p:cNvSpPr>
            <p:nvPr/>
          </p:nvSpPr>
          <p:spPr bwMode="auto">
            <a:xfrm>
              <a:off x="3541534" y="2191427"/>
              <a:ext cx="1031260" cy="669338"/>
            </a:xfrm>
            <a:custGeom>
              <a:avLst/>
              <a:gdLst>
                <a:gd name="T0" fmla="*/ 0 w 859824"/>
                <a:gd name="T1" fmla="*/ 0 h 675510"/>
                <a:gd name="T2" fmla="*/ 859824 w 859824"/>
                <a:gd name="T3" fmla="*/ 421199 h 675510"/>
                <a:gd name="T4" fmla="*/ 859824 w 859824"/>
                <a:gd name="T5" fmla="*/ 675510 h 675510"/>
                <a:gd name="T6" fmla="*/ 0 w 859824"/>
                <a:gd name="T7" fmla="*/ 675510 h 6755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59824"/>
                <a:gd name="T13" fmla="*/ 0 h 675510"/>
                <a:gd name="T14" fmla="*/ 859824 w 859824"/>
                <a:gd name="T15" fmla="*/ 675510 h 6755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59824" h="675510">
                  <a:moveTo>
                    <a:pt x="0" y="0"/>
                  </a:moveTo>
                  <a:lnTo>
                    <a:pt x="859824" y="421199"/>
                  </a:lnTo>
                  <a:lnTo>
                    <a:pt x="859824" y="675510"/>
                  </a:lnTo>
                  <a:lnTo>
                    <a:pt x="0" y="675510"/>
                  </a:lnTo>
                  <a:close/>
                </a:path>
              </a:pathLst>
            </a:custGeom>
            <a:solidFill>
              <a:srgbClr val="008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2" name="矩形 30"/>
            <p:cNvSpPr>
              <a:spLocks noChangeArrowheads="1"/>
            </p:cNvSpPr>
            <p:nvPr/>
          </p:nvSpPr>
          <p:spPr bwMode="auto">
            <a:xfrm flipV="1">
              <a:off x="0" y="3522956"/>
              <a:ext cx="3541534" cy="669338"/>
            </a:xfrm>
            <a:prstGeom prst="rect">
              <a:avLst/>
            </a:pr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3" name="矩形 31"/>
            <p:cNvSpPr>
              <a:spLocks noChangeArrowheads="1"/>
            </p:cNvSpPr>
            <p:nvPr/>
          </p:nvSpPr>
          <p:spPr bwMode="auto">
            <a:xfrm flipV="1">
              <a:off x="0" y="2853619"/>
              <a:ext cx="3541534" cy="669338"/>
            </a:xfrm>
            <a:prstGeom prst="rect">
              <a:avLst/>
            </a:prstGeom>
            <a:solidFill>
              <a:srgbClr val="A6A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4" name="任意多边形 33"/>
            <p:cNvSpPr>
              <a:spLocks noChangeArrowheads="1"/>
            </p:cNvSpPr>
            <p:nvPr/>
          </p:nvSpPr>
          <p:spPr bwMode="auto">
            <a:xfrm flipV="1">
              <a:off x="3541534" y="2853618"/>
              <a:ext cx="1031260" cy="668147"/>
            </a:xfrm>
            <a:custGeom>
              <a:avLst/>
              <a:gdLst>
                <a:gd name="T0" fmla="*/ 0 w 859824"/>
                <a:gd name="T1" fmla="*/ 0 h 675510"/>
                <a:gd name="T2" fmla="*/ 859824 w 859824"/>
                <a:gd name="T3" fmla="*/ 421199 h 675510"/>
                <a:gd name="T4" fmla="*/ 859824 w 859824"/>
                <a:gd name="T5" fmla="*/ 675510 h 675510"/>
                <a:gd name="T6" fmla="*/ 0 w 859824"/>
                <a:gd name="T7" fmla="*/ 675510 h 6755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59824"/>
                <a:gd name="T13" fmla="*/ 0 h 675510"/>
                <a:gd name="T14" fmla="*/ 859824 w 859824"/>
                <a:gd name="T15" fmla="*/ 675510 h 6755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59824" h="675510">
                  <a:moveTo>
                    <a:pt x="0" y="0"/>
                  </a:moveTo>
                  <a:lnTo>
                    <a:pt x="859824" y="421199"/>
                  </a:lnTo>
                  <a:lnTo>
                    <a:pt x="859824" y="675510"/>
                  </a:lnTo>
                  <a:lnTo>
                    <a:pt x="0" y="675510"/>
                  </a:lnTo>
                  <a:close/>
                </a:path>
              </a:pathLst>
            </a:custGeom>
            <a:solidFill>
              <a:srgbClr val="859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5" name="任意多边形 34"/>
            <p:cNvSpPr>
              <a:spLocks noChangeArrowheads="1"/>
            </p:cNvSpPr>
            <p:nvPr/>
          </p:nvSpPr>
          <p:spPr bwMode="auto">
            <a:xfrm>
              <a:off x="4572794" y="2374839"/>
              <a:ext cx="4572794" cy="231053"/>
            </a:xfrm>
            <a:custGeom>
              <a:avLst/>
              <a:gdLst>
                <a:gd name="T0" fmla="*/ 0 w 6095998"/>
                <a:gd name="T1" fmla="*/ 0 h 308220"/>
                <a:gd name="T2" fmla="*/ 6095998 w 6095998"/>
                <a:gd name="T3" fmla="*/ 0 h 308220"/>
                <a:gd name="T4" fmla="*/ 6095998 w 6095998"/>
                <a:gd name="T5" fmla="*/ 308220 h 308220"/>
                <a:gd name="T6" fmla="*/ 0 w 6095998"/>
                <a:gd name="T7" fmla="*/ 308220 h 3082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95998"/>
                <a:gd name="T13" fmla="*/ 0 h 308220"/>
                <a:gd name="T14" fmla="*/ 6095998 w 6095998"/>
                <a:gd name="T15" fmla="*/ 308220 h 3082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95998" h="308220">
                  <a:moveTo>
                    <a:pt x="0" y="0"/>
                  </a:moveTo>
                  <a:lnTo>
                    <a:pt x="6095998" y="0"/>
                  </a:lnTo>
                  <a:lnTo>
                    <a:pt x="6095998" y="308220"/>
                  </a:lnTo>
                  <a:lnTo>
                    <a:pt x="0" y="308220"/>
                  </a:lnTo>
                  <a:close/>
                </a:path>
              </a:pathLst>
            </a:cu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6" name="任意多边形 35"/>
            <p:cNvSpPr>
              <a:spLocks noChangeArrowheads="1"/>
            </p:cNvSpPr>
            <p:nvPr/>
          </p:nvSpPr>
          <p:spPr bwMode="auto">
            <a:xfrm>
              <a:off x="4572794" y="2604702"/>
              <a:ext cx="4572794" cy="244153"/>
            </a:xfrm>
            <a:custGeom>
              <a:avLst/>
              <a:gdLst>
                <a:gd name="T0" fmla="*/ 0 w 6096001"/>
                <a:gd name="T1" fmla="*/ 0 h 325464"/>
                <a:gd name="T2" fmla="*/ 6096001 w 6096001"/>
                <a:gd name="T3" fmla="*/ 0 h 325464"/>
                <a:gd name="T4" fmla="*/ 6096001 w 6096001"/>
                <a:gd name="T5" fmla="*/ 325464 h 325464"/>
                <a:gd name="T6" fmla="*/ 0 w 6096001"/>
                <a:gd name="T7" fmla="*/ 325464 h 325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96001"/>
                <a:gd name="T13" fmla="*/ 0 h 325464"/>
                <a:gd name="T14" fmla="*/ 6096001 w 6096001"/>
                <a:gd name="T15" fmla="*/ 325464 h 325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96001" h="325464">
                  <a:moveTo>
                    <a:pt x="0" y="0"/>
                  </a:moveTo>
                  <a:lnTo>
                    <a:pt x="6096001" y="0"/>
                  </a:lnTo>
                  <a:lnTo>
                    <a:pt x="6096001" y="325464"/>
                  </a:lnTo>
                  <a:lnTo>
                    <a:pt x="0" y="325464"/>
                  </a:lnTo>
                  <a:close/>
                </a:path>
              </a:pathLst>
            </a:cu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7" name="任意多边形 36"/>
            <p:cNvSpPr>
              <a:spLocks noChangeArrowheads="1"/>
            </p:cNvSpPr>
            <p:nvPr/>
          </p:nvSpPr>
          <p:spPr bwMode="auto">
            <a:xfrm>
              <a:off x="4572794" y="2848855"/>
              <a:ext cx="4572794" cy="259636"/>
            </a:xfrm>
            <a:custGeom>
              <a:avLst/>
              <a:gdLst>
                <a:gd name="T0" fmla="*/ 0 w 6095998"/>
                <a:gd name="T1" fmla="*/ 0 h 344546"/>
                <a:gd name="T2" fmla="*/ 6095998 w 6095998"/>
                <a:gd name="T3" fmla="*/ 0 h 344546"/>
                <a:gd name="T4" fmla="*/ 6095998 w 6095998"/>
                <a:gd name="T5" fmla="*/ 344546 h 344546"/>
                <a:gd name="T6" fmla="*/ 0 w 6095998"/>
                <a:gd name="T7" fmla="*/ 344546 h 3445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95998"/>
                <a:gd name="T13" fmla="*/ 0 h 344546"/>
                <a:gd name="T14" fmla="*/ 6095998 w 6095998"/>
                <a:gd name="T15" fmla="*/ 344546 h 3445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95998" h="344546">
                  <a:moveTo>
                    <a:pt x="0" y="0"/>
                  </a:moveTo>
                  <a:lnTo>
                    <a:pt x="6095998" y="0"/>
                  </a:lnTo>
                  <a:lnTo>
                    <a:pt x="6095998" y="344546"/>
                  </a:lnTo>
                  <a:lnTo>
                    <a:pt x="0" y="344546"/>
                  </a:lnTo>
                  <a:close/>
                </a:path>
              </a:pathLst>
            </a:custGeom>
            <a:solidFill>
              <a:srgbClr val="A6A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8" name="任意多边形 37"/>
            <p:cNvSpPr>
              <a:spLocks noChangeArrowheads="1"/>
            </p:cNvSpPr>
            <p:nvPr/>
          </p:nvSpPr>
          <p:spPr bwMode="auto">
            <a:xfrm>
              <a:off x="4572794" y="3101345"/>
              <a:ext cx="4572794" cy="242962"/>
            </a:xfrm>
            <a:custGeom>
              <a:avLst/>
              <a:gdLst>
                <a:gd name="T0" fmla="*/ 0 w 6096001"/>
                <a:gd name="T1" fmla="*/ 0 h 324108"/>
                <a:gd name="T2" fmla="*/ 6096001 w 6096001"/>
                <a:gd name="T3" fmla="*/ 0 h 324108"/>
                <a:gd name="T4" fmla="*/ 6096001 w 6096001"/>
                <a:gd name="T5" fmla="*/ 324108 h 324108"/>
                <a:gd name="T6" fmla="*/ 0 w 6096001"/>
                <a:gd name="T7" fmla="*/ 324108 h 3241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96001"/>
                <a:gd name="T13" fmla="*/ 0 h 324108"/>
                <a:gd name="T14" fmla="*/ 6096001 w 6096001"/>
                <a:gd name="T15" fmla="*/ 324108 h 3241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96001" h="324108">
                  <a:moveTo>
                    <a:pt x="0" y="0"/>
                  </a:moveTo>
                  <a:lnTo>
                    <a:pt x="6096001" y="0"/>
                  </a:lnTo>
                  <a:lnTo>
                    <a:pt x="6096001" y="324108"/>
                  </a:lnTo>
                  <a:lnTo>
                    <a:pt x="0" y="324108"/>
                  </a:lnTo>
                  <a:close/>
                </a:path>
              </a:pathLst>
            </a:custGeom>
            <a:solidFill>
              <a:srgbClr val="3F3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79" name="椭圆 38"/>
            <p:cNvSpPr>
              <a:spLocks noChangeArrowheads="1"/>
            </p:cNvSpPr>
            <p:nvPr/>
          </p:nvSpPr>
          <p:spPr bwMode="auto">
            <a:xfrm>
              <a:off x="5462346" y="2083047"/>
              <a:ext cx="1554035" cy="1554245"/>
            </a:xfrm>
            <a:prstGeom prst="ellipse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25400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81" name="文本框 40"/>
            <p:cNvSpPr>
              <a:spLocks noChangeArrowheads="1"/>
            </p:cNvSpPr>
            <p:nvPr/>
          </p:nvSpPr>
          <p:spPr bwMode="auto">
            <a:xfrm>
              <a:off x="180306" y="1708448"/>
              <a:ext cx="3312368" cy="515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89" tIns="34295" rIns="68589" bIns="34295">
              <a:spAutoFit/>
            </a:bodyPr>
            <a:lstStyle/>
            <a:p>
              <a:pPr algn="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土主、贵州、科渝、云南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WMS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系统测试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sz="1500" dirty="0">
                <a:solidFill>
                  <a:srgbClr val="FBFBFB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047169" y="3004592"/>
              <a:ext cx="14157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LBMS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系统测试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320627" y="3704927"/>
              <a:ext cx="21595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物流项目现场实施及培训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900386" y="2500536"/>
            <a:ext cx="7336715" cy="2521332"/>
            <a:chOff x="831201" y="1641188"/>
            <a:chExt cx="7336715" cy="2521332"/>
          </a:xfrm>
        </p:grpSpPr>
        <p:sp>
          <p:nvSpPr>
            <p:cNvPr id="51" name="任意多边形 21"/>
            <p:cNvSpPr>
              <a:spLocks noChangeArrowheads="1"/>
            </p:cNvSpPr>
            <p:nvPr/>
          </p:nvSpPr>
          <p:spPr bwMode="auto">
            <a:xfrm>
              <a:off x="831201" y="1641188"/>
              <a:ext cx="2501938" cy="1261262"/>
            </a:xfrm>
            <a:custGeom>
              <a:avLst/>
              <a:gdLst>
                <a:gd name="T0" fmla="*/ 1667953 w 3335906"/>
                <a:gd name="T1" fmla="*/ 0 h 1680131"/>
                <a:gd name="T2" fmla="*/ 3335906 w 3335906"/>
                <a:gd name="T3" fmla="*/ 1667953 h 1680131"/>
                <a:gd name="T4" fmla="*/ 3334679 w 3335906"/>
                <a:gd name="T5" fmla="*/ 1680131 h 1680131"/>
                <a:gd name="T6" fmla="*/ 3216580 w 3335906"/>
                <a:gd name="T7" fmla="*/ 1680131 h 1680131"/>
                <a:gd name="T8" fmla="*/ 3217328 w 3335906"/>
                <a:gd name="T9" fmla="*/ 1672709 h 1680131"/>
                <a:gd name="T10" fmla="*/ 1667953 w 3335906"/>
                <a:gd name="T11" fmla="*/ 123333 h 1680131"/>
                <a:gd name="T12" fmla="*/ 118578 w 3335906"/>
                <a:gd name="T13" fmla="*/ 1672709 h 1680131"/>
                <a:gd name="T14" fmla="*/ 119326 w 3335906"/>
                <a:gd name="T15" fmla="*/ 1680131 h 1680131"/>
                <a:gd name="T16" fmla="*/ 1228 w 3335906"/>
                <a:gd name="T17" fmla="*/ 1680131 h 1680131"/>
                <a:gd name="T18" fmla="*/ 0 w 3335906"/>
                <a:gd name="T19" fmla="*/ 1667953 h 1680131"/>
                <a:gd name="T20" fmla="*/ 1667953 w 3335906"/>
                <a:gd name="T21" fmla="*/ 0 h 16801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35906"/>
                <a:gd name="T34" fmla="*/ 0 h 1680131"/>
                <a:gd name="T35" fmla="*/ 3335906 w 3335906"/>
                <a:gd name="T36" fmla="*/ 1680131 h 16801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2" name="任意多边形 25"/>
            <p:cNvSpPr>
              <a:spLocks noChangeArrowheads="1"/>
            </p:cNvSpPr>
            <p:nvPr/>
          </p:nvSpPr>
          <p:spPr bwMode="auto">
            <a:xfrm>
              <a:off x="1002681" y="1817455"/>
              <a:ext cx="2173268" cy="1087377"/>
            </a:xfrm>
            <a:custGeom>
              <a:avLst/>
              <a:gdLst>
                <a:gd name="T0" fmla="*/ 1411502 w 2823004"/>
                <a:gd name="T1" fmla="*/ 0 h 1412983"/>
                <a:gd name="T2" fmla="*/ 2823004 w 2823004"/>
                <a:gd name="T3" fmla="*/ 1411502 h 1412983"/>
                <a:gd name="T4" fmla="*/ 2822929 w 2823004"/>
                <a:gd name="T5" fmla="*/ 1412983 h 1412983"/>
                <a:gd name="T6" fmla="*/ 75 w 2823004"/>
                <a:gd name="T7" fmla="*/ 1412983 h 1412983"/>
                <a:gd name="T8" fmla="*/ 0 w 2823004"/>
                <a:gd name="T9" fmla="*/ 1411502 h 1412983"/>
                <a:gd name="T10" fmla="*/ 1411502 w 2823004"/>
                <a:gd name="T11" fmla="*/ 0 h 14129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23004"/>
                <a:gd name="T19" fmla="*/ 0 h 1412983"/>
                <a:gd name="T20" fmla="*/ 2823004 w 2823004"/>
                <a:gd name="T21" fmla="*/ 1412983 h 14129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3" name="任意多边形 27"/>
            <p:cNvSpPr>
              <a:spLocks noChangeArrowheads="1"/>
            </p:cNvSpPr>
            <p:nvPr/>
          </p:nvSpPr>
          <p:spPr bwMode="auto">
            <a:xfrm flipV="1">
              <a:off x="3248589" y="2902450"/>
              <a:ext cx="2501938" cy="1260070"/>
            </a:xfrm>
            <a:custGeom>
              <a:avLst/>
              <a:gdLst>
                <a:gd name="T0" fmla="*/ 1667953 w 3335906"/>
                <a:gd name="T1" fmla="*/ 0 h 1680131"/>
                <a:gd name="T2" fmla="*/ 3335906 w 3335906"/>
                <a:gd name="T3" fmla="*/ 1667953 h 1680131"/>
                <a:gd name="T4" fmla="*/ 3334679 w 3335906"/>
                <a:gd name="T5" fmla="*/ 1680131 h 1680131"/>
                <a:gd name="T6" fmla="*/ 3216580 w 3335906"/>
                <a:gd name="T7" fmla="*/ 1680131 h 1680131"/>
                <a:gd name="T8" fmla="*/ 3217328 w 3335906"/>
                <a:gd name="T9" fmla="*/ 1672709 h 1680131"/>
                <a:gd name="T10" fmla="*/ 1667953 w 3335906"/>
                <a:gd name="T11" fmla="*/ 123333 h 1680131"/>
                <a:gd name="T12" fmla="*/ 118578 w 3335906"/>
                <a:gd name="T13" fmla="*/ 1672709 h 1680131"/>
                <a:gd name="T14" fmla="*/ 119326 w 3335906"/>
                <a:gd name="T15" fmla="*/ 1680131 h 1680131"/>
                <a:gd name="T16" fmla="*/ 1228 w 3335906"/>
                <a:gd name="T17" fmla="*/ 1680131 h 1680131"/>
                <a:gd name="T18" fmla="*/ 0 w 3335906"/>
                <a:gd name="T19" fmla="*/ 1667953 h 1680131"/>
                <a:gd name="T20" fmla="*/ 1667953 w 3335906"/>
                <a:gd name="T21" fmla="*/ 0 h 16801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35906"/>
                <a:gd name="T34" fmla="*/ 0 h 1680131"/>
                <a:gd name="T35" fmla="*/ 3335906 w 3335906"/>
                <a:gd name="T36" fmla="*/ 1680131 h 16801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4" name="任意多边形 28"/>
            <p:cNvSpPr>
              <a:spLocks noChangeArrowheads="1"/>
            </p:cNvSpPr>
            <p:nvPr/>
          </p:nvSpPr>
          <p:spPr bwMode="auto">
            <a:xfrm>
              <a:off x="5665978" y="1641188"/>
              <a:ext cx="2501938" cy="1261262"/>
            </a:xfrm>
            <a:custGeom>
              <a:avLst/>
              <a:gdLst>
                <a:gd name="T0" fmla="*/ 1667953 w 3335906"/>
                <a:gd name="T1" fmla="*/ 0 h 1680131"/>
                <a:gd name="T2" fmla="*/ 3335906 w 3335906"/>
                <a:gd name="T3" fmla="*/ 1667953 h 1680131"/>
                <a:gd name="T4" fmla="*/ 3334679 w 3335906"/>
                <a:gd name="T5" fmla="*/ 1680131 h 1680131"/>
                <a:gd name="T6" fmla="*/ 3216580 w 3335906"/>
                <a:gd name="T7" fmla="*/ 1680131 h 1680131"/>
                <a:gd name="T8" fmla="*/ 3217328 w 3335906"/>
                <a:gd name="T9" fmla="*/ 1672709 h 1680131"/>
                <a:gd name="T10" fmla="*/ 1667953 w 3335906"/>
                <a:gd name="T11" fmla="*/ 123333 h 1680131"/>
                <a:gd name="T12" fmla="*/ 118578 w 3335906"/>
                <a:gd name="T13" fmla="*/ 1672709 h 1680131"/>
                <a:gd name="T14" fmla="*/ 119326 w 3335906"/>
                <a:gd name="T15" fmla="*/ 1680131 h 1680131"/>
                <a:gd name="T16" fmla="*/ 1228 w 3335906"/>
                <a:gd name="T17" fmla="*/ 1680131 h 1680131"/>
                <a:gd name="T18" fmla="*/ 0 w 3335906"/>
                <a:gd name="T19" fmla="*/ 1667953 h 1680131"/>
                <a:gd name="T20" fmla="*/ 1667953 w 3335906"/>
                <a:gd name="T21" fmla="*/ 0 h 16801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35906"/>
                <a:gd name="T34" fmla="*/ 0 h 1680131"/>
                <a:gd name="T35" fmla="*/ 3335906 w 3335906"/>
                <a:gd name="T36" fmla="*/ 1680131 h 16801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5" name="任意多边形 29"/>
            <p:cNvSpPr>
              <a:spLocks noChangeArrowheads="1"/>
            </p:cNvSpPr>
            <p:nvPr/>
          </p:nvSpPr>
          <p:spPr bwMode="auto">
            <a:xfrm>
              <a:off x="5835076" y="1805545"/>
              <a:ext cx="2173268" cy="1087377"/>
            </a:xfrm>
            <a:custGeom>
              <a:avLst/>
              <a:gdLst>
                <a:gd name="T0" fmla="*/ 1411502 w 2823004"/>
                <a:gd name="T1" fmla="*/ 0 h 1412983"/>
                <a:gd name="T2" fmla="*/ 2823004 w 2823004"/>
                <a:gd name="T3" fmla="*/ 1411502 h 1412983"/>
                <a:gd name="T4" fmla="*/ 2822929 w 2823004"/>
                <a:gd name="T5" fmla="*/ 1412983 h 1412983"/>
                <a:gd name="T6" fmla="*/ 75 w 2823004"/>
                <a:gd name="T7" fmla="*/ 1412983 h 1412983"/>
                <a:gd name="T8" fmla="*/ 0 w 2823004"/>
                <a:gd name="T9" fmla="*/ 1411502 h 1412983"/>
                <a:gd name="T10" fmla="*/ 1411502 w 2823004"/>
                <a:gd name="T11" fmla="*/ 0 h 14129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23004"/>
                <a:gd name="T19" fmla="*/ 0 h 1412983"/>
                <a:gd name="T20" fmla="*/ 2823004 w 2823004"/>
                <a:gd name="T21" fmla="*/ 1412983 h 14129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6" name="任意多边形 30"/>
            <p:cNvSpPr>
              <a:spLocks noChangeArrowheads="1"/>
            </p:cNvSpPr>
            <p:nvPr/>
          </p:nvSpPr>
          <p:spPr bwMode="auto">
            <a:xfrm flipV="1">
              <a:off x="3412924" y="2907214"/>
              <a:ext cx="2173268" cy="1087376"/>
            </a:xfrm>
            <a:custGeom>
              <a:avLst/>
              <a:gdLst>
                <a:gd name="T0" fmla="*/ 1411502 w 2823004"/>
                <a:gd name="T1" fmla="*/ 0 h 1412983"/>
                <a:gd name="T2" fmla="*/ 2823004 w 2823004"/>
                <a:gd name="T3" fmla="*/ 1411502 h 1412983"/>
                <a:gd name="T4" fmla="*/ 2822929 w 2823004"/>
                <a:gd name="T5" fmla="*/ 1412983 h 1412983"/>
                <a:gd name="T6" fmla="*/ 75 w 2823004"/>
                <a:gd name="T7" fmla="*/ 1412983 h 1412983"/>
                <a:gd name="T8" fmla="*/ 0 w 2823004"/>
                <a:gd name="T9" fmla="*/ 1411502 h 1412983"/>
                <a:gd name="T10" fmla="*/ 1411502 w 2823004"/>
                <a:gd name="T11" fmla="*/ 0 h 14129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23004"/>
                <a:gd name="T19" fmla="*/ 0 h 1412983"/>
                <a:gd name="T20" fmla="*/ 2823004 w 2823004"/>
                <a:gd name="T21" fmla="*/ 1412983 h 14129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00A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68589" tIns="34295" rIns="68589" bIns="34295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7" name="文本框 31"/>
            <p:cNvSpPr>
              <a:spLocks noChangeArrowheads="1"/>
            </p:cNvSpPr>
            <p:nvPr/>
          </p:nvSpPr>
          <p:spPr bwMode="auto">
            <a:xfrm>
              <a:off x="1486158" y="2330773"/>
              <a:ext cx="962461" cy="623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  </a:t>
              </a:r>
              <a:r>
                <a:rPr lang="en-US" sz="2400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2</a:t>
              </a:r>
              <a:r>
                <a:rPr lang="en-US" sz="2400" dirty="0" smtClean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360</a:t>
              </a:r>
              <a:endParaRPr 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  <p:sp>
          <p:nvSpPr>
            <p:cNvPr id="58" name="文本框 33"/>
            <p:cNvSpPr>
              <a:spLocks noChangeArrowheads="1"/>
            </p:cNvSpPr>
            <p:nvPr/>
          </p:nvSpPr>
          <p:spPr bwMode="auto">
            <a:xfrm>
              <a:off x="3996431" y="3371700"/>
              <a:ext cx="808573" cy="623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  </a:t>
              </a:r>
              <a:r>
                <a:rPr lang="en-US" sz="2400" dirty="0" smtClean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879</a:t>
              </a:r>
              <a:endParaRPr 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  <p:sp>
          <p:nvSpPr>
            <p:cNvPr id="59" name="文本框 34"/>
            <p:cNvSpPr>
              <a:spLocks noChangeArrowheads="1"/>
            </p:cNvSpPr>
            <p:nvPr/>
          </p:nvSpPr>
          <p:spPr bwMode="auto">
            <a:xfrm>
              <a:off x="6665626" y="2354419"/>
              <a:ext cx="446294" cy="438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方正姚体" panose="02010601030101010101" pitchFamily="2" charset="-122"/>
                </a:rPr>
                <a:t>38</a:t>
              </a:r>
              <a:endParaRPr 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endParaRPr>
            </a:p>
          </p:txBody>
        </p:sp>
        <p:sp>
          <p:nvSpPr>
            <p:cNvPr id="60" name="文本框 36"/>
            <p:cNvSpPr>
              <a:spLocks noChangeArrowheads="1"/>
            </p:cNvSpPr>
            <p:nvPr/>
          </p:nvSpPr>
          <p:spPr bwMode="auto">
            <a:xfrm>
              <a:off x="957429" y="2932584"/>
              <a:ext cx="2015635" cy="39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en-US" sz="2100" b="1" dirty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 </a:t>
              </a:r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测试出</a:t>
              </a:r>
              <a:r>
                <a:rPr lang="en-US" altLang="zh-CN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BUG2360</a:t>
              </a:r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个</a:t>
              </a:r>
              <a:endParaRPr lang="zh-CN" altLang="en-US" dirty="0"/>
            </a:p>
          </p:txBody>
        </p:sp>
        <p:grpSp>
          <p:nvGrpSpPr>
            <p:cNvPr id="61" name="组合 38"/>
            <p:cNvGrpSpPr>
              <a:grpSpLocks/>
            </p:cNvGrpSpPr>
            <p:nvPr/>
          </p:nvGrpSpPr>
          <p:grpSpPr bwMode="auto">
            <a:xfrm>
              <a:off x="4352491" y="3009639"/>
              <a:ext cx="367967" cy="418038"/>
              <a:chOff x="0" y="0"/>
              <a:chExt cx="406393" cy="459645"/>
            </a:xfrm>
          </p:grpSpPr>
          <p:sp>
            <p:nvSpPr>
              <p:cNvPr id="71" name="Freeform 148"/>
              <p:cNvSpPr>
                <a:spLocks noEditPoints="1" noChangeArrowheads="1"/>
              </p:cNvSpPr>
              <p:nvPr/>
            </p:nvSpPr>
            <p:spPr bwMode="auto">
              <a:xfrm>
                <a:off x="55120" y="0"/>
                <a:ext cx="351273" cy="456842"/>
              </a:xfrm>
              <a:custGeom>
                <a:avLst/>
                <a:gdLst>
                  <a:gd name="T0" fmla="*/ 157 w 159"/>
                  <a:gd name="T1" fmla="*/ 185 h 207"/>
                  <a:gd name="T2" fmla="*/ 89 w 159"/>
                  <a:gd name="T3" fmla="*/ 79 h 207"/>
                  <a:gd name="T4" fmla="*/ 92 w 159"/>
                  <a:gd name="T5" fmla="*/ 24 h 207"/>
                  <a:gd name="T6" fmla="*/ 42 w 159"/>
                  <a:gd name="T7" fmla="*/ 4 h 207"/>
                  <a:gd name="T8" fmla="*/ 70 w 159"/>
                  <a:gd name="T9" fmla="*/ 48 h 207"/>
                  <a:gd name="T10" fmla="*/ 37 w 159"/>
                  <a:gd name="T11" fmla="*/ 69 h 207"/>
                  <a:gd name="T12" fmla="*/ 10 w 159"/>
                  <a:gd name="T13" fmla="*/ 27 h 207"/>
                  <a:gd name="T14" fmla="*/ 10 w 159"/>
                  <a:gd name="T15" fmla="*/ 77 h 207"/>
                  <a:gd name="T16" fmla="*/ 62 w 159"/>
                  <a:gd name="T17" fmla="*/ 96 h 207"/>
                  <a:gd name="T18" fmla="*/ 130 w 159"/>
                  <a:gd name="T19" fmla="*/ 202 h 207"/>
                  <a:gd name="T20" fmla="*/ 143 w 159"/>
                  <a:gd name="T21" fmla="*/ 205 h 207"/>
                  <a:gd name="T22" fmla="*/ 154 w 159"/>
                  <a:gd name="T23" fmla="*/ 197 h 207"/>
                  <a:gd name="T24" fmla="*/ 157 w 159"/>
                  <a:gd name="T25" fmla="*/ 185 h 207"/>
                  <a:gd name="T26" fmla="*/ 144 w 159"/>
                  <a:gd name="T27" fmla="*/ 193 h 207"/>
                  <a:gd name="T28" fmla="*/ 134 w 159"/>
                  <a:gd name="T29" fmla="*/ 191 h 207"/>
                  <a:gd name="T30" fmla="*/ 137 w 159"/>
                  <a:gd name="T31" fmla="*/ 182 h 207"/>
                  <a:gd name="T32" fmla="*/ 146 w 159"/>
                  <a:gd name="T33" fmla="*/ 184 h 207"/>
                  <a:gd name="T34" fmla="*/ 144 w 159"/>
                  <a:gd name="T35" fmla="*/ 193 h 20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9"/>
                  <a:gd name="T55" fmla="*/ 0 h 207"/>
                  <a:gd name="T56" fmla="*/ 159 w 159"/>
                  <a:gd name="T57" fmla="*/ 207 h 20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9" h="207">
                    <a:moveTo>
                      <a:pt x="157" y="185"/>
                    </a:moveTo>
                    <a:cubicBezTo>
                      <a:pt x="89" y="79"/>
                      <a:pt x="89" y="79"/>
                      <a:pt x="89" y="79"/>
                    </a:cubicBezTo>
                    <a:cubicBezTo>
                      <a:pt x="101" y="63"/>
                      <a:pt x="103" y="42"/>
                      <a:pt x="92" y="24"/>
                    </a:cubicBezTo>
                    <a:cubicBezTo>
                      <a:pt x="81" y="8"/>
                      <a:pt x="61" y="0"/>
                      <a:pt x="42" y="4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42"/>
                      <a:pt x="0" y="61"/>
                      <a:pt x="10" y="77"/>
                    </a:cubicBezTo>
                    <a:cubicBezTo>
                      <a:pt x="21" y="95"/>
                      <a:pt x="43" y="102"/>
                      <a:pt x="62" y="96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33" y="206"/>
                      <a:pt x="138" y="207"/>
                      <a:pt x="143" y="205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8" y="195"/>
                      <a:pt x="159" y="189"/>
                      <a:pt x="157" y="185"/>
                    </a:cubicBezTo>
                    <a:close/>
                    <a:moveTo>
                      <a:pt x="144" y="193"/>
                    </a:moveTo>
                    <a:cubicBezTo>
                      <a:pt x="141" y="195"/>
                      <a:pt x="136" y="195"/>
                      <a:pt x="134" y="191"/>
                    </a:cubicBezTo>
                    <a:cubicBezTo>
                      <a:pt x="132" y="188"/>
                      <a:pt x="133" y="184"/>
                      <a:pt x="137" y="182"/>
                    </a:cubicBezTo>
                    <a:cubicBezTo>
                      <a:pt x="140" y="180"/>
                      <a:pt x="144" y="181"/>
                      <a:pt x="146" y="184"/>
                    </a:cubicBezTo>
                    <a:cubicBezTo>
                      <a:pt x="148" y="187"/>
                      <a:pt x="147" y="191"/>
                      <a:pt x="144" y="19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2" name="Freeform 149"/>
              <p:cNvSpPr>
                <a:spLocks noEditPoints="1" noChangeArrowheads="1"/>
              </p:cNvSpPr>
              <p:nvPr/>
            </p:nvSpPr>
            <p:spPr bwMode="auto">
              <a:xfrm>
                <a:off x="0" y="231691"/>
                <a:ext cx="231691" cy="227954"/>
              </a:xfrm>
              <a:custGeom>
                <a:avLst/>
                <a:gdLst>
                  <a:gd name="T0" fmla="*/ 91 w 105"/>
                  <a:gd name="T1" fmla="*/ 26 h 103"/>
                  <a:gd name="T2" fmla="*/ 97 w 105"/>
                  <a:gd name="T3" fmla="*/ 20 h 103"/>
                  <a:gd name="T4" fmla="*/ 84 w 105"/>
                  <a:gd name="T5" fmla="*/ 7 h 103"/>
                  <a:gd name="T6" fmla="*/ 78 w 105"/>
                  <a:gd name="T7" fmla="*/ 13 h 103"/>
                  <a:gd name="T8" fmla="*/ 62 w 105"/>
                  <a:gd name="T9" fmla="*/ 7 h 103"/>
                  <a:gd name="T10" fmla="*/ 62 w 105"/>
                  <a:gd name="T11" fmla="*/ 0 h 103"/>
                  <a:gd name="T12" fmla="*/ 43 w 105"/>
                  <a:gd name="T13" fmla="*/ 0 h 103"/>
                  <a:gd name="T14" fmla="*/ 43 w 105"/>
                  <a:gd name="T15" fmla="*/ 7 h 103"/>
                  <a:gd name="T16" fmla="*/ 28 w 105"/>
                  <a:gd name="T17" fmla="*/ 13 h 103"/>
                  <a:gd name="T18" fmla="*/ 22 w 105"/>
                  <a:gd name="T19" fmla="*/ 7 h 103"/>
                  <a:gd name="T20" fmla="*/ 8 w 105"/>
                  <a:gd name="T21" fmla="*/ 20 h 103"/>
                  <a:gd name="T22" fmla="*/ 15 w 105"/>
                  <a:gd name="T23" fmla="*/ 27 h 103"/>
                  <a:gd name="T24" fmla="*/ 8 w 105"/>
                  <a:gd name="T25" fmla="*/ 42 h 103"/>
                  <a:gd name="T26" fmla="*/ 0 w 105"/>
                  <a:gd name="T27" fmla="*/ 42 h 103"/>
                  <a:gd name="T28" fmla="*/ 0 w 105"/>
                  <a:gd name="T29" fmla="*/ 61 h 103"/>
                  <a:gd name="T30" fmla="*/ 9 w 105"/>
                  <a:gd name="T31" fmla="*/ 61 h 103"/>
                  <a:gd name="T32" fmla="*/ 15 w 105"/>
                  <a:gd name="T33" fmla="*/ 76 h 103"/>
                  <a:gd name="T34" fmla="*/ 9 w 105"/>
                  <a:gd name="T35" fmla="*/ 82 h 103"/>
                  <a:gd name="T36" fmla="*/ 22 w 105"/>
                  <a:gd name="T37" fmla="*/ 95 h 103"/>
                  <a:gd name="T38" fmla="*/ 28 w 105"/>
                  <a:gd name="T39" fmla="*/ 89 h 103"/>
                  <a:gd name="T40" fmla="*/ 43 w 105"/>
                  <a:gd name="T41" fmla="*/ 95 h 103"/>
                  <a:gd name="T42" fmla="*/ 43 w 105"/>
                  <a:gd name="T43" fmla="*/ 103 h 103"/>
                  <a:gd name="T44" fmla="*/ 62 w 105"/>
                  <a:gd name="T45" fmla="*/ 103 h 103"/>
                  <a:gd name="T46" fmla="*/ 62 w 105"/>
                  <a:gd name="T47" fmla="*/ 95 h 103"/>
                  <a:gd name="T48" fmla="*/ 77 w 105"/>
                  <a:gd name="T49" fmla="*/ 89 h 103"/>
                  <a:gd name="T50" fmla="*/ 83 w 105"/>
                  <a:gd name="T51" fmla="*/ 95 h 103"/>
                  <a:gd name="T52" fmla="*/ 96 w 105"/>
                  <a:gd name="T53" fmla="*/ 82 h 103"/>
                  <a:gd name="T54" fmla="*/ 91 w 105"/>
                  <a:gd name="T55" fmla="*/ 76 h 103"/>
                  <a:gd name="T56" fmla="*/ 97 w 105"/>
                  <a:gd name="T57" fmla="*/ 61 h 103"/>
                  <a:gd name="T58" fmla="*/ 105 w 105"/>
                  <a:gd name="T59" fmla="*/ 61 h 103"/>
                  <a:gd name="T60" fmla="*/ 105 w 105"/>
                  <a:gd name="T61" fmla="*/ 42 h 103"/>
                  <a:gd name="T62" fmla="*/ 97 w 105"/>
                  <a:gd name="T63" fmla="*/ 42 h 103"/>
                  <a:gd name="T64" fmla="*/ 91 w 105"/>
                  <a:gd name="T65" fmla="*/ 26 h 103"/>
                  <a:gd name="T66" fmla="*/ 53 w 105"/>
                  <a:gd name="T67" fmla="*/ 83 h 103"/>
                  <a:gd name="T68" fmla="*/ 21 w 105"/>
                  <a:gd name="T69" fmla="*/ 51 h 103"/>
                  <a:gd name="T70" fmla="*/ 53 w 105"/>
                  <a:gd name="T71" fmla="*/ 19 h 103"/>
                  <a:gd name="T72" fmla="*/ 85 w 105"/>
                  <a:gd name="T73" fmla="*/ 51 h 103"/>
                  <a:gd name="T74" fmla="*/ 53 w 105"/>
                  <a:gd name="T75" fmla="*/ 83 h 10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05"/>
                  <a:gd name="T115" fmla="*/ 0 h 103"/>
                  <a:gd name="T116" fmla="*/ 105 w 105"/>
                  <a:gd name="T117" fmla="*/ 103 h 10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05" h="103">
                    <a:moveTo>
                      <a:pt x="91" y="26"/>
                    </a:moveTo>
                    <a:cubicBezTo>
                      <a:pt x="97" y="20"/>
                      <a:pt x="97" y="20"/>
                      <a:pt x="97" y="20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3" y="10"/>
                      <a:pt x="67" y="8"/>
                      <a:pt x="62" y="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8"/>
                      <a:pt x="33" y="10"/>
                      <a:pt x="28" y="1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1"/>
                      <a:pt x="10" y="36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0" y="66"/>
                      <a:pt x="12" y="71"/>
                      <a:pt x="15" y="76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33" y="92"/>
                      <a:pt x="38" y="94"/>
                      <a:pt x="43" y="95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7" y="94"/>
                      <a:pt x="73" y="92"/>
                      <a:pt x="77" y="89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1"/>
                      <a:pt x="96" y="66"/>
                      <a:pt x="97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4" y="31"/>
                      <a:pt x="91" y="26"/>
                    </a:cubicBezTo>
                    <a:close/>
                    <a:moveTo>
                      <a:pt x="53" y="83"/>
                    </a:moveTo>
                    <a:cubicBezTo>
                      <a:pt x="35" y="83"/>
                      <a:pt x="21" y="69"/>
                      <a:pt x="21" y="51"/>
                    </a:cubicBezTo>
                    <a:cubicBezTo>
                      <a:pt x="21" y="33"/>
                      <a:pt x="35" y="19"/>
                      <a:pt x="53" y="19"/>
                    </a:cubicBezTo>
                    <a:cubicBezTo>
                      <a:pt x="71" y="19"/>
                      <a:pt x="85" y="33"/>
                      <a:pt x="85" y="51"/>
                    </a:cubicBezTo>
                    <a:cubicBezTo>
                      <a:pt x="85" y="69"/>
                      <a:pt x="71" y="83"/>
                      <a:pt x="53" y="8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3" name="Oval 150"/>
              <p:cNvSpPr>
                <a:spLocks noChangeArrowheads="1"/>
              </p:cNvSpPr>
              <p:nvPr/>
            </p:nvSpPr>
            <p:spPr bwMode="auto">
              <a:xfrm>
                <a:off x="97160" y="326983"/>
                <a:ext cx="37370" cy="37370"/>
              </a:xfrm>
              <a:prstGeom prst="ellipse">
                <a:avLst/>
              </a:pr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pic>
          <p:nvPicPr>
            <p:cNvPr id="62" name="Picture 3" descr="C:\Users\Administrator\Desktop\bug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839313" y="1929220"/>
              <a:ext cx="504083" cy="504056"/>
            </a:xfrm>
            <a:prstGeom prst="rect">
              <a:avLst/>
            </a:prstGeom>
            <a:noFill/>
          </p:spPr>
        </p:pic>
        <p:grpSp>
          <p:nvGrpSpPr>
            <p:cNvPr id="63" name="组合 42"/>
            <p:cNvGrpSpPr>
              <a:grpSpLocks/>
            </p:cNvGrpSpPr>
            <p:nvPr/>
          </p:nvGrpSpPr>
          <p:grpSpPr bwMode="auto">
            <a:xfrm>
              <a:off x="6805042" y="1996480"/>
              <a:ext cx="345341" cy="385882"/>
              <a:chOff x="0" y="0"/>
              <a:chExt cx="402656" cy="450303"/>
            </a:xfrm>
          </p:grpSpPr>
          <p:sp>
            <p:nvSpPr>
              <p:cNvPr id="66" name="Freeform 108"/>
              <p:cNvSpPr>
                <a:spLocks noEditPoints="1" noChangeArrowheads="1"/>
              </p:cNvSpPr>
              <p:nvPr/>
            </p:nvSpPr>
            <p:spPr bwMode="auto">
              <a:xfrm>
                <a:off x="69134" y="167228"/>
                <a:ext cx="56988" cy="57923"/>
              </a:xfrm>
              <a:custGeom>
                <a:avLst/>
                <a:gdLst>
                  <a:gd name="T0" fmla="*/ 13 w 26"/>
                  <a:gd name="T1" fmla="*/ 0 h 26"/>
                  <a:gd name="T2" fmla="*/ 0 w 26"/>
                  <a:gd name="T3" fmla="*/ 13 h 26"/>
                  <a:gd name="T4" fmla="*/ 13 w 26"/>
                  <a:gd name="T5" fmla="*/ 26 h 26"/>
                  <a:gd name="T6" fmla="*/ 26 w 26"/>
                  <a:gd name="T7" fmla="*/ 13 h 26"/>
                  <a:gd name="T8" fmla="*/ 13 w 26"/>
                  <a:gd name="T9" fmla="*/ 0 h 26"/>
                  <a:gd name="T10" fmla="*/ 13 w 26"/>
                  <a:gd name="T11" fmla="*/ 23 h 26"/>
                  <a:gd name="T12" fmla="*/ 3 w 26"/>
                  <a:gd name="T13" fmla="*/ 13 h 26"/>
                  <a:gd name="T14" fmla="*/ 13 w 26"/>
                  <a:gd name="T15" fmla="*/ 3 h 26"/>
                  <a:gd name="T16" fmla="*/ 23 w 26"/>
                  <a:gd name="T17" fmla="*/ 13 h 26"/>
                  <a:gd name="T18" fmla="*/ 13 w 26"/>
                  <a:gd name="T19" fmla="*/ 23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6"/>
                  <a:gd name="T32" fmla="*/ 26 w 26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7" name="Freeform 109"/>
              <p:cNvSpPr>
                <a:spLocks noEditPoints="1" noChangeArrowheads="1"/>
              </p:cNvSpPr>
              <p:nvPr/>
            </p:nvSpPr>
            <p:spPr bwMode="auto">
              <a:xfrm>
                <a:off x="197125" y="129859"/>
                <a:ext cx="48580" cy="48580"/>
              </a:xfrm>
              <a:custGeom>
                <a:avLst/>
                <a:gdLst>
                  <a:gd name="T0" fmla="*/ 11 w 22"/>
                  <a:gd name="T1" fmla="*/ 0 h 22"/>
                  <a:gd name="T2" fmla="*/ 0 w 22"/>
                  <a:gd name="T3" fmla="*/ 11 h 22"/>
                  <a:gd name="T4" fmla="*/ 11 w 22"/>
                  <a:gd name="T5" fmla="*/ 22 h 22"/>
                  <a:gd name="T6" fmla="*/ 22 w 22"/>
                  <a:gd name="T7" fmla="*/ 11 h 22"/>
                  <a:gd name="T8" fmla="*/ 11 w 22"/>
                  <a:gd name="T9" fmla="*/ 0 h 22"/>
                  <a:gd name="T10" fmla="*/ 11 w 22"/>
                  <a:gd name="T11" fmla="*/ 17 h 22"/>
                  <a:gd name="T12" fmla="*/ 5 w 22"/>
                  <a:gd name="T13" fmla="*/ 11 h 22"/>
                  <a:gd name="T14" fmla="*/ 11 w 22"/>
                  <a:gd name="T15" fmla="*/ 5 h 22"/>
                  <a:gd name="T16" fmla="*/ 17 w 22"/>
                  <a:gd name="T17" fmla="*/ 11 h 22"/>
                  <a:gd name="T18" fmla="*/ 11 w 22"/>
                  <a:gd name="T19" fmla="*/ 17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2"/>
                  <a:gd name="T32" fmla="*/ 22 w 22"/>
                  <a:gd name="T33" fmla="*/ 22 h 2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8" name="Freeform 110"/>
              <p:cNvSpPr>
                <a:spLocks noEditPoints="1" noChangeArrowheads="1"/>
              </p:cNvSpPr>
              <p:nvPr/>
            </p:nvSpPr>
            <p:spPr bwMode="auto">
              <a:xfrm>
                <a:off x="82213" y="181242"/>
                <a:ext cx="30830" cy="30830"/>
              </a:xfrm>
              <a:custGeom>
                <a:avLst/>
                <a:gdLst>
                  <a:gd name="T0" fmla="*/ 7 w 14"/>
                  <a:gd name="T1" fmla="*/ 0 h 14"/>
                  <a:gd name="T2" fmla="*/ 0 w 14"/>
                  <a:gd name="T3" fmla="*/ 7 h 14"/>
                  <a:gd name="T4" fmla="*/ 7 w 14"/>
                  <a:gd name="T5" fmla="*/ 14 h 14"/>
                  <a:gd name="T6" fmla="*/ 14 w 14"/>
                  <a:gd name="T7" fmla="*/ 7 h 14"/>
                  <a:gd name="T8" fmla="*/ 7 w 14"/>
                  <a:gd name="T9" fmla="*/ 0 h 14"/>
                  <a:gd name="T10" fmla="*/ 7 w 14"/>
                  <a:gd name="T11" fmla="*/ 10 h 14"/>
                  <a:gd name="T12" fmla="*/ 4 w 14"/>
                  <a:gd name="T13" fmla="*/ 7 h 14"/>
                  <a:gd name="T14" fmla="*/ 7 w 14"/>
                  <a:gd name="T15" fmla="*/ 3 h 14"/>
                  <a:gd name="T16" fmla="*/ 11 w 14"/>
                  <a:gd name="T17" fmla="*/ 7 h 14"/>
                  <a:gd name="T18" fmla="*/ 7 w 14"/>
                  <a:gd name="T19" fmla="*/ 10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4"/>
                  <a:gd name="T32" fmla="*/ 14 w 1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9" name="Freeform 111"/>
              <p:cNvSpPr>
                <a:spLocks noEditPoints="1" noChangeArrowheads="1"/>
              </p:cNvSpPr>
              <p:nvPr/>
            </p:nvSpPr>
            <p:spPr bwMode="auto">
              <a:xfrm>
                <a:off x="172834" y="105568"/>
                <a:ext cx="97161" cy="97161"/>
              </a:xfrm>
              <a:custGeom>
                <a:avLst/>
                <a:gdLst>
                  <a:gd name="T0" fmla="*/ 22 w 44"/>
                  <a:gd name="T1" fmla="*/ 0 h 44"/>
                  <a:gd name="T2" fmla="*/ 0 w 44"/>
                  <a:gd name="T3" fmla="*/ 22 h 44"/>
                  <a:gd name="T4" fmla="*/ 22 w 44"/>
                  <a:gd name="T5" fmla="*/ 44 h 44"/>
                  <a:gd name="T6" fmla="*/ 44 w 44"/>
                  <a:gd name="T7" fmla="*/ 22 h 44"/>
                  <a:gd name="T8" fmla="*/ 22 w 44"/>
                  <a:gd name="T9" fmla="*/ 0 h 44"/>
                  <a:gd name="T10" fmla="*/ 22 w 44"/>
                  <a:gd name="T11" fmla="*/ 39 h 44"/>
                  <a:gd name="T12" fmla="*/ 5 w 44"/>
                  <a:gd name="T13" fmla="*/ 22 h 44"/>
                  <a:gd name="T14" fmla="*/ 22 w 44"/>
                  <a:gd name="T15" fmla="*/ 6 h 44"/>
                  <a:gd name="T16" fmla="*/ 39 w 44"/>
                  <a:gd name="T17" fmla="*/ 22 h 44"/>
                  <a:gd name="T18" fmla="*/ 22 w 44"/>
                  <a:gd name="T19" fmla="*/ 39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44"/>
                  <a:gd name="T32" fmla="*/ 44 w 44"/>
                  <a:gd name="T33" fmla="*/ 44 h 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0" name="Freeform 112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2656" cy="450303"/>
              </a:xfrm>
              <a:custGeom>
                <a:avLst/>
                <a:gdLst>
                  <a:gd name="T0" fmla="*/ 157 w 182"/>
                  <a:gd name="T1" fmla="*/ 96 h 204"/>
                  <a:gd name="T2" fmla="*/ 153 w 182"/>
                  <a:gd name="T3" fmla="*/ 48 h 204"/>
                  <a:gd name="T4" fmla="*/ 78 w 182"/>
                  <a:gd name="T5" fmla="*/ 0 h 204"/>
                  <a:gd name="T6" fmla="*/ 1 w 182"/>
                  <a:gd name="T7" fmla="*/ 79 h 204"/>
                  <a:gd name="T8" fmla="*/ 0 w 182"/>
                  <a:gd name="T9" fmla="*/ 204 h 204"/>
                  <a:gd name="T10" fmla="*/ 113 w 182"/>
                  <a:gd name="T11" fmla="*/ 176 h 204"/>
                  <a:gd name="T12" fmla="*/ 147 w 182"/>
                  <a:gd name="T13" fmla="*/ 176 h 204"/>
                  <a:gd name="T14" fmla="*/ 147 w 182"/>
                  <a:gd name="T15" fmla="*/ 176 h 204"/>
                  <a:gd name="T16" fmla="*/ 156 w 182"/>
                  <a:gd name="T17" fmla="*/ 151 h 204"/>
                  <a:gd name="T18" fmla="*/ 146 w 182"/>
                  <a:gd name="T19" fmla="*/ 145 h 204"/>
                  <a:gd name="T20" fmla="*/ 156 w 182"/>
                  <a:gd name="T21" fmla="*/ 140 h 204"/>
                  <a:gd name="T22" fmla="*/ 155 w 182"/>
                  <a:gd name="T23" fmla="*/ 138 h 204"/>
                  <a:gd name="T24" fmla="*/ 170 w 182"/>
                  <a:gd name="T25" fmla="*/ 111 h 204"/>
                  <a:gd name="T26" fmla="*/ 62 w 182"/>
                  <a:gd name="T27" fmla="*/ 93 h 204"/>
                  <a:gd name="T28" fmla="*/ 62 w 182"/>
                  <a:gd name="T29" fmla="*/ 102 h 204"/>
                  <a:gd name="T30" fmla="*/ 54 w 182"/>
                  <a:gd name="T31" fmla="*/ 105 h 204"/>
                  <a:gd name="T32" fmla="*/ 48 w 182"/>
                  <a:gd name="T33" fmla="*/ 110 h 204"/>
                  <a:gd name="T34" fmla="*/ 40 w 182"/>
                  <a:gd name="T35" fmla="*/ 107 h 204"/>
                  <a:gd name="T36" fmla="*/ 32 w 182"/>
                  <a:gd name="T37" fmla="*/ 107 h 204"/>
                  <a:gd name="T38" fmla="*/ 28 w 182"/>
                  <a:gd name="T39" fmla="*/ 99 h 204"/>
                  <a:gd name="T40" fmla="*/ 22 w 182"/>
                  <a:gd name="T41" fmla="*/ 93 h 204"/>
                  <a:gd name="T42" fmla="*/ 26 w 182"/>
                  <a:gd name="T43" fmla="*/ 85 h 204"/>
                  <a:gd name="T44" fmla="*/ 26 w 182"/>
                  <a:gd name="T45" fmla="*/ 76 h 204"/>
                  <a:gd name="T46" fmla="*/ 34 w 182"/>
                  <a:gd name="T47" fmla="*/ 73 h 204"/>
                  <a:gd name="T48" fmla="*/ 40 w 182"/>
                  <a:gd name="T49" fmla="*/ 68 h 204"/>
                  <a:gd name="T50" fmla="*/ 48 w 182"/>
                  <a:gd name="T51" fmla="*/ 71 h 204"/>
                  <a:gd name="T52" fmla="*/ 57 w 182"/>
                  <a:gd name="T53" fmla="*/ 71 h 204"/>
                  <a:gd name="T54" fmla="*/ 60 w 182"/>
                  <a:gd name="T55" fmla="*/ 79 h 204"/>
                  <a:gd name="T56" fmla="*/ 66 w 182"/>
                  <a:gd name="T57" fmla="*/ 85 h 204"/>
                  <a:gd name="T58" fmla="*/ 136 w 182"/>
                  <a:gd name="T59" fmla="*/ 77 h 204"/>
                  <a:gd name="T60" fmla="*/ 126 w 182"/>
                  <a:gd name="T61" fmla="*/ 87 h 204"/>
                  <a:gd name="T62" fmla="*/ 121 w 182"/>
                  <a:gd name="T63" fmla="*/ 100 h 204"/>
                  <a:gd name="T64" fmla="*/ 107 w 182"/>
                  <a:gd name="T65" fmla="*/ 100 h 204"/>
                  <a:gd name="T66" fmla="*/ 94 w 182"/>
                  <a:gd name="T67" fmla="*/ 105 h 204"/>
                  <a:gd name="T68" fmla="*/ 83 w 182"/>
                  <a:gd name="T69" fmla="*/ 96 h 204"/>
                  <a:gd name="T70" fmla="*/ 70 w 182"/>
                  <a:gd name="T71" fmla="*/ 91 h 204"/>
                  <a:gd name="T72" fmla="*/ 70 w 182"/>
                  <a:gd name="T73" fmla="*/ 77 h 204"/>
                  <a:gd name="T74" fmla="*/ 64 w 182"/>
                  <a:gd name="T75" fmla="*/ 64 h 204"/>
                  <a:gd name="T76" fmla="*/ 74 w 182"/>
                  <a:gd name="T77" fmla="*/ 53 h 204"/>
                  <a:gd name="T78" fmla="*/ 79 w 182"/>
                  <a:gd name="T79" fmla="*/ 40 h 204"/>
                  <a:gd name="T80" fmla="*/ 94 w 182"/>
                  <a:gd name="T81" fmla="*/ 40 h 204"/>
                  <a:gd name="T82" fmla="*/ 107 w 182"/>
                  <a:gd name="T83" fmla="*/ 35 h 204"/>
                  <a:gd name="T84" fmla="*/ 117 w 182"/>
                  <a:gd name="T85" fmla="*/ 44 h 204"/>
                  <a:gd name="T86" fmla="*/ 130 w 182"/>
                  <a:gd name="T87" fmla="*/ 49 h 204"/>
                  <a:gd name="T88" fmla="*/ 130 w 182"/>
                  <a:gd name="T89" fmla="*/ 64 h 204"/>
                  <a:gd name="T90" fmla="*/ 136 w 182"/>
                  <a:gd name="T91" fmla="*/ 77 h 2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2"/>
                  <a:gd name="T139" fmla="*/ 0 h 204"/>
                  <a:gd name="T140" fmla="*/ 182 w 182"/>
                  <a:gd name="T141" fmla="*/ 204 h 2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64" name="文本框 36"/>
            <p:cNvSpPr>
              <a:spLocks noChangeArrowheads="1"/>
            </p:cNvSpPr>
            <p:nvPr/>
          </p:nvSpPr>
          <p:spPr bwMode="auto">
            <a:xfrm>
              <a:off x="3420666" y="2500536"/>
              <a:ext cx="2116623" cy="346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编写测试用例</a:t>
              </a:r>
              <a:r>
                <a:rPr lang="en-US" altLang="zh-CN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879</a:t>
              </a:r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个</a:t>
              </a:r>
              <a:endParaRPr lang="zh-CN" altLang="en-US" dirty="0"/>
            </a:p>
          </p:txBody>
        </p:sp>
        <p:sp>
          <p:nvSpPr>
            <p:cNvPr id="65" name="文本框 36"/>
            <p:cNvSpPr>
              <a:spLocks noChangeArrowheads="1"/>
            </p:cNvSpPr>
            <p:nvPr/>
          </p:nvSpPr>
          <p:spPr bwMode="auto">
            <a:xfrm>
              <a:off x="5868938" y="2932584"/>
              <a:ext cx="1999605" cy="346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9" tIns="34295" rIns="68589" bIns="34295">
              <a:spAutoFit/>
            </a:bodyPr>
            <a:lstStyle/>
            <a:p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召开现场宣讲</a:t>
              </a:r>
              <a:r>
                <a:rPr lang="en-US" altLang="zh-CN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38</a:t>
              </a:r>
              <a:r>
                <a:rPr lang="zh-CN" altLang="en-US" b="1" dirty="0" smtClean="0">
                  <a:solidFill>
                    <a:srgbClr val="0C0C0C"/>
                  </a:solidFill>
                  <a:latin typeface="方正姚体" panose="02010601030101010101" pitchFamily="2" charset="-122"/>
                  <a:sym typeface="方正姚体" panose="02010601030101010101" pitchFamily="2" charset="-122"/>
                </a:rPr>
                <a:t>场</a:t>
              </a:r>
              <a:endParaRPr lang="zh-CN" altLang="en-US" dirty="0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83159E-6 L 0.00017 -0.39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00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2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5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研发实施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4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101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4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7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0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6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9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3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26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044498" y="1861369"/>
            <a:ext cx="864000" cy="864000"/>
            <a:chOff x="904226" y="1861369"/>
            <a:chExt cx="864000" cy="864000"/>
          </a:xfrm>
        </p:grpSpPr>
        <p:sp>
          <p:nvSpPr>
            <p:cNvPr id="49" name="椭圆 48"/>
            <p:cNvSpPr/>
            <p:nvPr/>
          </p:nvSpPr>
          <p:spPr bwMode="auto">
            <a:xfrm>
              <a:off x="904226" y="1861369"/>
              <a:ext cx="864000" cy="864000"/>
            </a:xfrm>
            <a:prstGeom prst="ellipse">
              <a:avLst/>
            </a:prstGeom>
            <a:solidFill>
              <a:srgbClr val="58B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" name="Freeform 5"/>
            <p:cNvSpPr>
              <a:spLocks noEditPoints="1"/>
            </p:cNvSpPr>
            <p:nvPr/>
          </p:nvSpPr>
          <p:spPr bwMode="auto">
            <a:xfrm>
              <a:off x="1236759" y="2096284"/>
              <a:ext cx="265572" cy="387995"/>
            </a:xfrm>
            <a:custGeom>
              <a:avLst/>
              <a:gdLst>
                <a:gd name="T0" fmla="*/ 2147483647 w 83"/>
                <a:gd name="T1" fmla="*/ 963503320 h 119"/>
                <a:gd name="T2" fmla="*/ 2147483647 w 83"/>
                <a:gd name="T3" fmla="*/ 1756975798 h 119"/>
                <a:gd name="T4" fmla="*/ 2147483647 w 83"/>
                <a:gd name="T5" fmla="*/ 1530270518 h 119"/>
                <a:gd name="T6" fmla="*/ 2147483647 w 83"/>
                <a:gd name="T7" fmla="*/ 1360239676 h 119"/>
                <a:gd name="T8" fmla="*/ 2147483647 w 83"/>
                <a:gd name="T9" fmla="*/ 1190208835 h 119"/>
                <a:gd name="T10" fmla="*/ 2147483647 w 83"/>
                <a:gd name="T11" fmla="*/ 623441636 h 119"/>
                <a:gd name="T12" fmla="*/ 2147483647 w 83"/>
                <a:gd name="T13" fmla="*/ 566767198 h 119"/>
                <a:gd name="T14" fmla="*/ 2147483647 w 83"/>
                <a:gd name="T15" fmla="*/ 680123602 h 119"/>
                <a:gd name="T16" fmla="*/ 2147483647 w 83"/>
                <a:gd name="T17" fmla="*/ 963503320 h 119"/>
                <a:gd name="T18" fmla="*/ 2147483647 w 83"/>
                <a:gd name="T19" fmla="*/ 1473596080 h 119"/>
                <a:gd name="T20" fmla="*/ 2147483647 w 83"/>
                <a:gd name="T21" fmla="*/ 1643626922 h 119"/>
                <a:gd name="T22" fmla="*/ 1395567618 w 83"/>
                <a:gd name="T23" fmla="*/ 2147483647 h 119"/>
                <a:gd name="T24" fmla="*/ 1046679646 w 83"/>
                <a:gd name="T25" fmla="*/ 2147483647 h 119"/>
                <a:gd name="T26" fmla="*/ 2147483647 w 83"/>
                <a:gd name="T27" fmla="*/ 1473596080 h 119"/>
                <a:gd name="T28" fmla="*/ 755935618 w 83"/>
                <a:gd name="T29" fmla="*/ 2147483647 h 119"/>
                <a:gd name="T30" fmla="*/ 639632000 w 83"/>
                <a:gd name="T31" fmla="*/ 2147483647 h 119"/>
                <a:gd name="T32" fmla="*/ 1279271627 w 83"/>
                <a:gd name="T33" fmla="*/ 2147483647 h 119"/>
                <a:gd name="T34" fmla="*/ 2147483647 w 83"/>
                <a:gd name="T35" fmla="*/ 2147483647 h 119"/>
                <a:gd name="T36" fmla="*/ 1395567618 w 83"/>
                <a:gd name="T37" fmla="*/ 2147483647 h 119"/>
                <a:gd name="T38" fmla="*/ 755935618 w 83"/>
                <a:gd name="T39" fmla="*/ 2147483647 h 119"/>
                <a:gd name="T40" fmla="*/ 2147483647 w 83"/>
                <a:gd name="T41" fmla="*/ 2147483647 h 119"/>
                <a:gd name="T42" fmla="*/ 465191709 w 83"/>
                <a:gd name="T43" fmla="*/ 2147483647 h 119"/>
                <a:gd name="T44" fmla="*/ 0 w 83"/>
                <a:gd name="T45" fmla="*/ 2147483647 h 119"/>
                <a:gd name="T46" fmla="*/ 174447859 w 83"/>
                <a:gd name="T47" fmla="*/ 2147483647 h 119"/>
                <a:gd name="T48" fmla="*/ 348895718 w 83"/>
                <a:gd name="T49" fmla="*/ 2147483647 h 119"/>
                <a:gd name="T50" fmla="*/ 1628167226 w 83"/>
                <a:gd name="T51" fmla="*/ 1530270518 h 119"/>
                <a:gd name="T52" fmla="*/ 2147483647 w 83"/>
                <a:gd name="T53" fmla="*/ 680123602 h 119"/>
                <a:gd name="T54" fmla="*/ 2147483647 w 83"/>
                <a:gd name="T55" fmla="*/ 396736239 h 119"/>
                <a:gd name="T56" fmla="*/ 2147483647 w 83"/>
                <a:gd name="T57" fmla="*/ 56674453 h 119"/>
                <a:gd name="T58" fmla="*/ 2147483647 w 83"/>
                <a:gd name="T59" fmla="*/ 113356433 h 119"/>
                <a:gd name="T60" fmla="*/ 2147483647 w 83"/>
                <a:gd name="T61" fmla="*/ 736798040 h 119"/>
                <a:gd name="T62" fmla="*/ 2147483647 w 83"/>
                <a:gd name="T63" fmla="*/ 1190208835 h 119"/>
                <a:gd name="T64" fmla="*/ 2147483647 w 83"/>
                <a:gd name="T65" fmla="*/ 1756975798 h 119"/>
                <a:gd name="T66" fmla="*/ 2147483647 w 83"/>
                <a:gd name="T67" fmla="*/ 2147483647 h 1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83"/>
                <a:gd name="T103" fmla="*/ 0 h 119"/>
                <a:gd name="T104" fmla="*/ 83 w 83"/>
                <a:gd name="T105" fmla="*/ 119 h 1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83" h="119">
                  <a:moveTo>
                    <a:pt x="45" y="17"/>
                  </a:moveTo>
                  <a:cubicBezTo>
                    <a:pt x="70" y="31"/>
                    <a:pt x="70" y="31"/>
                    <a:pt x="70" y="31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4" y="26"/>
                    <a:pt x="74" y="25"/>
                    <a:pt x="73" y="24"/>
                  </a:cubicBezTo>
                  <a:cubicBezTo>
                    <a:pt x="73" y="23"/>
                    <a:pt x="73" y="22"/>
                    <a:pt x="72" y="2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10"/>
                    <a:pt x="51" y="10"/>
                    <a:pt x="50" y="10"/>
                  </a:cubicBezTo>
                  <a:cubicBezTo>
                    <a:pt x="49" y="10"/>
                    <a:pt x="48" y="11"/>
                    <a:pt x="48" y="12"/>
                  </a:cubicBezTo>
                  <a:cubicBezTo>
                    <a:pt x="45" y="17"/>
                    <a:pt x="45" y="17"/>
                    <a:pt x="45" y="17"/>
                  </a:cubicBezTo>
                  <a:close/>
                  <a:moveTo>
                    <a:pt x="40" y="26"/>
                  </a:moveTo>
                  <a:cubicBezTo>
                    <a:pt x="45" y="29"/>
                    <a:pt x="45" y="29"/>
                    <a:pt x="45" y="29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40" y="26"/>
                    <a:pt x="40" y="26"/>
                    <a:pt x="40" y="26"/>
                  </a:cubicBezTo>
                  <a:close/>
                  <a:moveTo>
                    <a:pt x="13" y="72"/>
                  </a:moveTo>
                  <a:cubicBezTo>
                    <a:pt x="11" y="93"/>
                    <a:pt x="11" y="93"/>
                    <a:pt x="11" y="9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5" y="83"/>
                    <a:pt x="30" y="82"/>
                    <a:pt x="24" y="82"/>
                  </a:cubicBezTo>
                  <a:cubicBezTo>
                    <a:pt x="20" y="77"/>
                    <a:pt x="17" y="74"/>
                    <a:pt x="13" y="72"/>
                  </a:cubicBezTo>
                  <a:close/>
                  <a:moveTo>
                    <a:pt x="45" y="94"/>
                  </a:moveTo>
                  <a:cubicBezTo>
                    <a:pt x="8" y="119"/>
                    <a:pt x="8" y="119"/>
                    <a:pt x="8" y="11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2" y="4"/>
                    <a:pt x="44" y="2"/>
                    <a:pt x="48" y="1"/>
                  </a:cubicBezTo>
                  <a:cubicBezTo>
                    <a:pt x="51" y="0"/>
                    <a:pt x="55" y="0"/>
                    <a:pt x="58" y="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80" y="15"/>
                    <a:pt x="82" y="18"/>
                    <a:pt x="83" y="21"/>
                  </a:cubicBezTo>
                  <a:cubicBezTo>
                    <a:pt x="83" y="24"/>
                    <a:pt x="83" y="28"/>
                    <a:pt x="81" y="31"/>
                  </a:cubicBezTo>
                  <a:cubicBezTo>
                    <a:pt x="69" y="52"/>
                    <a:pt x="57" y="73"/>
                    <a:pt x="45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044498" y="759666"/>
            <a:ext cx="864000" cy="864000"/>
            <a:chOff x="924012" y="759666"/>
            <a:chExt cx="864000" cy="864000"/>
          </a:xfrm>
        </p:grpSpPr>
        <p:sp>
          <p:nvSpPr>
            <p:cNvPr id="51" name="椭圆 50"/>
            <p:cNvSpPr/>
            <p:nvPr/>
          </p:nvSpPr>
          <p:spPr bwMode="auto">
            <a:xfrm>
              <a:off x="924012" y="759666"/>
              <a:ext cx="864000" cy="864000"/>
            </a:xfrm>
            <a:prstGeom prst="ellipse">
              <a:avLst/>
            </a:prstGeom>
            <a:solidFill>
              <a:srgbClr val="92D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52" name="Group 12"/>
            <p:cNvGrpSpPr>
              <a:grpSpLocks noChangeAspect="1"/>
            </p:cNvGrpSpPr>
            <p:nvPr/>
          </p:nvGrpSpPr>
          <p:grpSpPr bwMode="auto">
            <a:xfrm>
              <a:off x="1123077" y="1027354"/>
              <a:ext cx="480765" cy="328623"/>
              <a:chOff x="3683" y="2052"/>
              <a:chExt cx="316" cy="216"/>
            </a:xfrm>
            <a:solidFill>
              <a:schemeClr val="bg1">
                <a:lumMod val="95000"/>
              </a:schemeClr>
            </a:solidFill>
          </p:grpSpPr>
          <p:sp>
            <p:nvSpPr>
              <p:cNvPr id="53" name="Freeform 13"/>
              <p:cNvSpPr>
                <a:spLocks noEditPoints="1"/>
              </p:cNvSpPr>
              <p:nvPr/>
            </p:nvSpPr>
            <p:spPr bwMode="auto">
              <a:xfrm>
                <a:off x="3683" y="2052"/>
                <a:ext cx="181" cy="216"/>
              </a:xfrm>
              <a:custGeom>
                <a:avLst/>
                <a:gdLst>
                  <a:gd name="T0" fmla="*/ 30 w 75"/>
                  <a:gd name="T1" fmla="*/ 14 h 89"/>
                  <a:gd name="T2" fmla="*/ 34 w 75"/>
                  <a:gd name="T3" fmla="*/ 5 h 89"/>
                  <a:gd name="T4" fmla="*/ 34 w 75"/>
                  <a:gd name="T5" fmla="*/ 5 h 89"/>
                  <a:gd name="T6" fmla="*/ 46 w 75"/>
                  <a:gd name="T7" fmla="*/ 0 h 89"/>
                  <a:gd name="T8" fmla="*/ 58 w 75"/>
                  <a:gd name="T9" fmla="*/ 5 h 89"/>
                  <a:gd name="T10" fmla="*/ 58 w 75"/>
                  <a:gd name="T11" fmla="*/ 5 h 89"/>
                  <a:gd name="T12" fmla="*/ 62 w 75"/>
                  <a:gd name="T13" fmla="*/ 17 h 89"/>
                  <a:gd name="T14" fmla="*/ 60 w 75"/>
                  <a:gd name="T15" fmla="*/ 26 h 89"/>
                  <a:gd name="T16" fmla="*/ 59 w 75"/>
                  <a:gd name="T17" fmla="*/ 28 h 89"/>
                  <a:gd name="T18" fmla="*/ 75 w 75"/>
                  <a:gd name="T19" fmla="*/ 28 h 89"/>
                  <a:gd name="T20" fmla="*/ 75 w 75"/>
                  <a:gd name="T21" fmla="*/ 43 h 89"/>
                  <a:gd name="T22" fmla="*/ 59 w 75"/>
                  <a:gd name="T23" fmla="*/ 43 h 89"/>
                  <a:gd name="T24" fmla="*/ 59 w 75"/>
                  <a:gd name="T25" fmla="*/ 46 h 89"/>
                  <a:gd name="T26" fmla="*/ 62 w 75"/>
                  <a:gd name="T27" fmla="*/ 58 h 89"/>
                  <a:gd name="T28" fmla="*/ 53 w 75"/>
                  <a:gd name="T29" fmla="*/ 80 h 89"/>
                  <a:gd name="T30" fmla="*/ 31 w 75"/>
                  <a:gd name="T31" fmla="*/ 89 h 89"/>
                  <a:gd name="T32" fmla="*/ 9 w 75"/>
                  <a:gd name="T33" fmla="*/ 80 h 89"/>
                  <a:gd name="T34" fmla="*/ 0 w 75"/>
                  <a:gd name="T35" fmla="*/ 58 h 89"/>
                  <a:gd name="T36" fmla="*/ 9 w 75"/>
                  <a:gd name="T37" fmla="*/ 36 h 89"/>
                  <a:gd name="T38" fmla="*/ 15 w 75"/>
                  <a:gd name="T39" fmla="*/ 31 h 89"/>
                  <a:gd name="T40" fmla="*/ 30 w 75"/>
                  <a:gd name="T41" fmla="*/ 14 h 89"/>
                  <a:gd name="T42" fmla="*/ 15 w 75"/>
                  <a:gd name="T43" fmla="*/ 57 h 89"/>
                  <a:gd name="T44" fmla="*/ 38 w 75"/>
                  <a:gd name="T45" fmla="*/ 43 h 89"/>
                  <a:gd name="T46" fmla="*/ 15 w 75"/>
                  <a:gd name="T47" fmla="*/ 57 h 89"/>
                  <a:gd name="T48" fmla="*/ 45 w 75"/>
                  <a:gd name="T49" fmla="*/ 44 h 89"/>
                  <a:gd name="T50" fmla="*/ 31 w 75"/>
                  <a:gd name="T51" fmla="*/ 38 h 89"/>
                  <a:gd name="T52" fmla="*/ 17 w 75"/>
                  <a:gd name="T53" fmla="*/ 44 h 89"/>
                  <a:gd name="T54" fmla="*/ 11 w 75"/>
                  <a:gd name="T55" fmla="*/ 58 h 89"/>
                  <a:gd name="T56" fmla="*/ 17 w 75"/>
                  <a:gd name="T57" fmla="*/ 72 h 89"/>
                  <a:gd name="T58" fmla="*/ 31 w 75"/>
                  <a:gd name="T59" fmla="*/ 78 h 89"/>
                  <a:gd name="T60" fmla="*/ 45 w 75"/>
                  <a:gd name="T61" fmla="*/ 72 h 89"/>
                  <a:gd name="T62" fmla="*/ 51 w 75"/>
                  <a:gd name="T63" fmla="*/ 58 h 89"/>
                  <a:gd name="T64" fmla="*/ 45 w 75"/>
                  <a:gd name="T65" fmla="*/ 4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" h="89">
                    <a:moveTo>
                      <a:pt x="30" y="14"/>
                    </a:moveTo>
                    <a:cubicBezTo>
                      <a:pt x="30" y="11"/>
                      <a:pt x="32" y="7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7" y="2"/>
                      <a:pt x="42" y="0"/>
                      <a:pt x="46" y="0"/>
                    </a:cubicBezTo>
                    <a:cubicBezTo>
                      <a:pt x="51" y="0"/>
                      <a:pt x="55" y="2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61" y="8"/>
                      <a:pt x="62" y="12"/>
                      <a:pt x="62" y="17"/>
                    </a:cubicBezTo>
                    <a:cubicBezTo>
                      <a:pt x="62" y="20"/>
                      <a:pt x="61" y="23"/>
                      <a:pt x="60" y="26"/>
                    </a:cubicBezTo>
                    <a:cubicBezTo>
                      <a:pt x="59" y="28"/>
                      <a:pt x="59" y="28"/>
                      <a:pt x="59" y="28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1" y="50"/>
                      <a:pt x="62" y="54"/>
                      <a:pt x="62" y="58"/>
                    </a:cubicBezTo>
                    <a:cubicBezTo>
                      <a:pt x="62" y="67"/>
                      <a:pt x="58" y="74"/>
                      <a:pt x="53" y="80"/>
                    </a:cubicBezTo>
                    <a:cubicBezTo>
                      <a:pt x="47" y="85"/>
                      <a:pt x="39" y="89"/>
                      <a:pt x="31" y="89"/>
                    </a:cubicBezTo>
                    <a:cubicBezTo>
                      <a:pt x="22" y="89"/>
                      <a:pt x="15" y="85"/>
                      <a:pt x="9" y="80"/>
                    </a:cubicBezTo>
                    <a:cubicBezTo>
                      <a:pt x="4" y="74"/>
                      <a:pt x="0" y="67"/>
                      <a:pt x="0" y="58"/>
                    </a:cubicBezTo>
                    <a:cubicBezTo>
                      <a:pt x="0" y="50"/>
                      <a:pt x="4" y="42"/>
                      <a:pt x="9" y="36"/>
                    </a:cubicBezTo>
                    <a:cubicBezTo>
                      <a:pt x="11" y="34"/>
                      <a:pt x="13" y="33"/>
                      <a:pt x="15" y="31"/>
                    </a:cubicBezTo>
                    <a:cubicBezTo>
                      <a:pt x="30" y="14"/>
                      <a:pt x="30" y="14"/>
                      <a:pt x="30" y="14"/>
                    </a:cubicBezTo>
                    <a:close/>
                    <a:moveTo>
                      <a:pt x="15" y="57"/>
                    </a:moveTo>
                    <a:cubicBezTo>
                      <a:pt x="21" y="51"/>
                      <a:pt x="28" y="47"/>
                      <a:pt x="38" y="43"/>
                    </a:cubicBezTo>
                    <a:cubicBezTo>
                      <a:pt x="28" y="42"/>
                      <a:pt x="16" y="44"/>
                      <a:pt x="15" y="57"/>
                    </a:cubicBezTo>
                    <a:close/>
                    <a:moveTo>
                      <a:pt x="45" y="44"/>
                    </a:moveTo>
                    <a:cubicBezTo>
                      <a:pt x="41" y="40"/>
                      <a:pt x="36" y="38"/>
                      <a:pt x="31" y="38"/>
                    </a:cubicBezTo>
                    <a:cubicBezTo>
                      <a:pt x="25" y="38"/>
                      <a:pt x="20" y="40"/>
                      <a:pt x="17" y="44"/>
                    </a:cubicBezTo>
                    <a:cubicBezTo>
                      <a:pt x="13" y="48"/>
                      <a:pt x="11" y="53"/>
                      <a:pt x="11" y="58"/>
                    </a:cubicBezTo>
                    <a:cubicBezTo>
                      <a:pt x="11" y="64"/>
                      <a:pt x="13" y="69"/>
                      <a:pt x="17" y="72"/>
                    </a:cubicBezTo>
                    <a:cubicBezTo>
                      <a:pt x="20" y="76"/>
                      <a:pt x="25" y="78"/>
                      <a:pt x="31" y="78"/>
                    </a:cubicBezTo>
                    <a:cubicBezTo>
                      <a:pt x="36" y="78"/>
                      <a:pt x="41" y="76"/>
                      <a:pt x="45" y="72"/>
                    </a:cubicBezTo>
                    <a:cubicBezTo>
                      <a:pt x="49" y="69"/>
                      <a:pt x="51" y="64"/>
                      <a:pt x="51" y="58"/>
                    </a:cubicBezTo>
                    <a:cubicBezTo>
                      <a:pt x="51" y="53"/>
                      <a:pt x="49" y="48"/>
                      <a:pt x="4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14"/>
              <p:cNvSpPr>
                <a:spLocks noEditPoints="1"/>
              </p:cNvSpPr>
              <p:nvPr/>
            </p:nvSpPr>
            <p:spPr bwMode="auto">
              <a:xfrm>
                <a:off x="3845" y="2052"/>
                <a:ext cx="154" cy="216"/>
              </a:xfrm>
              <a:custGeom>
                <a:avLst/>
                <a:gdLst>
                  <a:gd name="T0" fmla="*/ 34 w 64"/>
                  <a:gd name="T1" fmla="*/ 14 h 89"/>
                  <a:gd name="T2" fmla="*/ 29 w 64"/>
                  <a:gd name="T3" fmla="*/ 5 h 89"/>
                  <a:gd name="T4" fmla="*/ 29 w 64"/>
                  <a:gd name="T5" fmla="*/ 5 h 89"/>
                  <a:gd name="T6" fmla="*/ 18 w 64"/>
                  <a:gd name="T7" fmla="*/ 0 h 89"/>
                  <a:gd name="T8" fmla="*/ 6 w 64"/>
                  <a:gd name="T9" fmla="*/ 5 h 89"/>
                  <a:gd name="T10" fmla="*/ 6 w 64"/>
                  <a:gd name="T11" fmla="*/ 5 h 89"/>
                  <a:gd name="T12" fmla="*/ 1 w 64"/>
                  <a:gd name="T13" fmla="*/ 17 h 89"/>
                  <a:gd name="T14" fmla="*/ 4 w 64"/>
                  <a:gd name="T15" fmla="*/ 26 h 89"/>
                  <a:gd name="T16" fmla="*/ 4 w 64"/>
                  <a:gd name="T17" fmla="*/ 28 h 89"/>
                  <a:gd name="T18" fmla="*/ 0 w 64"/>
                  <a:gd name="T19" fmla="*/ 28 h 89"/>
                  <a:gd name="T20" fmla="*/ 0 w 64"/>
                  <a:gd name="T21" fmla="*/ 42 h 89"/>
                  <a:gd name="T22" fmla="*/ 5 w 64"/>
                  <a:gd name="T23" fmla="*/ 42 h 89"/>
                  <a:gd name="T24" fmla="*/ 5 w 64"/>
                  <a:gd name="T25" fmla="*/ 46 h 89"/>
                  <a:gd name="T26" fmla="*/ 2 w 64"/>
                  <a:gd name="T27" fmla="*/ 58 h 89"/>
                  <a:gd name="T28" fmla="*/ 11 w 64"/>
                  <a:gd name="T29" fmla="*/ 80 h 89"/>
                  <a:gd name="T30" fmla="*/ 33 w 64"/>
                  <a:gd name="T31" fmla="*/ 89 h 89"/>
                  <a:gd name="T32" fmla="*/ 55 w 64"/>
                  <a:gd name="T33" fmla="*/ 80 h 89"/>
                  <a:gd name="T34" fmla="*/ 64 w 64"/>
                  <a:gd name="T35" fmla="*/ 58 h 89"/>
                  <a:gd name="T36" fmla="*/ 55 w 64"/>
                  <a:gd name="T37" fmla="*/ 36 h 89"/>
                  <a:gd name="T38" fmla="*/ 49 w 64"/>
                  <a:gd name="T39" fmla="*/ 31 h 89"/>
                  <a:gd name="T40" fmla="*/ 34 w 64"/>
                  <a:gd name="T41" fmla="*/ 14 h 89"/>
                  <a:gd name="T42" fmla="*/ 17 w 64"/>
                  <a:gd name="T43" fmla="*/ 57 h 89"/>
                  <a:gd name="T44" fmla="*/ 40 w 64"/>
                  <a:gd name="T45" fmla="*/ 43 h 89"/>
                  <a:gd name="T46" fmla="*/ 17 w 64"/>
                  <a:gd name="T47" fmla="*/ 57 h 89"/>
                  <a:gd name="T48" fmla="*/ 19 w 64"/>
                  <a:gd name="T49" fmla="*/ 44 h 89"/>
                  <a:gd name="T50" fmla="*/ 33 w 64"/>
                  <a:gd name="T51" fmla="*/ 38 h 89"/>
                  <a:gd name="T52" fmla="*/ 47 w 64"/>
                  <a:gd name="T53" fmla="*/ 44 h 89"/>
                  <a:gd name="T54" fmla="*/ 53 w 64"/>
                  <a:gd name="T55" fmla="*/ 58 h 89"/>
                  <a:gd name="T56" fmla="*/ 47 w 64"/>
                  <a:gd name="T57" fmla="*/ 72 h 89"/>
                  <a:gd name="T58" fmla="*/ 33 w 64"/>
                  <a:gd name="T59" fmla="*/ 78 h 89"/>
                  <a:gd name="T60" fmla="*/ 19 w 64"/>
                  <a:gd name="T61" fmla="*/ 72 h 89"/>
                  <a:gd name="T62" fmla="*/ 13 w 64"/>
                  <a:gd name="T63" fmla="*/ 58 h 89"/>
                  <a:gd name="T64" fmla="*/ 19 w 64"/>
                  <a:gd name="T65" fmla="*/ 4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89">
                    <a:moveTo>
                      <a:pt x="34" y="14"/>
                    </a:moveTo>
                    <a:cubicBezTo>
                      <a:pt x="33" y="11"/>
                      <a:pt x="32" y="7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6" y="2"/>
                      <a:pt x="22" y="0"/>
                      <a:pt x="18" y="0"/>
                    </a:cubicBezTo>
                    <a:cubicBezTo>
                      <a:pt x="13" y="0"/>
                      <a:pt x="9" y="2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3" y="8"/>
                      <a:pt x="1" y="12"/>
                      <a:pt x="1" y="17"/>
                    </a:cubicBezTo>
                    <a:cubicBezTo>
                      <a:pt x="1" y="20"/>
                      <a:pt x="2" y="23"/>
                      <a:pt x="4" y="26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3" y="50"/>
                      <a:pt x="2" y="54"/>
                      <a:pt x="2" y="58"/>
                    </a:cubicBezTo>
                    <a:cubicBezTo>
                      <a:pt x="2" y="67"/>
                      <a:pt x="6" y="74"/>
                      <a:pt x="11" y="80"/>
                    </a:cubicBezTo>
                    <a:cubicBezTo>
                      <a:pt x="17" y="85"/>
                      <a:pt x="24" y="89"/>
                      <a:pt x="33" y="89"/>
                    </a:cubicBezTo>
                    <a:cubicBezTo>
                      <a:pt x="41" y="89"/>
                      <a:pt x="49" y="85"/>
                      <a:pt x="55" y="80"/>
                    </a:cubicBezTo>
                    <a:cubicBezTo>
                      <a:pt x="60" y="74"/>
                      <a:pt x="64" y="67"/>
                      <a:pt x="64" y="58"/>
                    </a:cubicBezTo>
                    <a:cubicBezTo>
                      <a:pt x="64" y="50"/>
                      <a:pt x="60" y="42"/>
                      <a:pt x="55" y="36"/>
                    </a:cubicBezTo>
                    <a:cubicBezTo>
                      <a:pt x="53" y="34"/>
                      <a:pt x="51" y="33"/>
                      <a:pt x="49" y="31"/>
                    </a:cubicBezTo>
                    <a:cubicBezTo>
                      <a:pt x="34" y="14"/>
                      <a:pt x="34" y="14"/>
                      <a:pt x="34" y="14"/>
                    </a:cubicBezTo>
                    <a:close/>
                    <a:moveTo>
                      <a:pt x="17" y="57"/>
                    </a:moveTo>
                    <a:cubicBezTo>
                      <a:pt x="18" y="44"/>
                      <a:pt x="30" y="42"/>
                      <a:pt x="40" y="43"/>
                    </a:cubicBezTo>
                    <a:cubicBezTo>
                      <a:pt x="30" y="47"/>
                      <a:pt x="23" y="51"/>
                      <a:pt x="17" y="57"/>
                    </a:cubicBezTo>
                    <a:close/>
                    <a:moveTo>
                      <a:pt x="19" y="44"/>
                    </a:moveTo>
                    <a:cubicBezTo>
                      <a:pt x="22" y="40"/>
                      <a:pt x="27" y="38"/>
                      <a:pt x="33" y="38"/>
                    </a:cubicBezTo>
                    <a:cubicBezTo>
                      <a:pt x="38" y="38"/>
                      <a:pt x="43" y="40"/>
                      <a:pt x="47" y="44"/>
                    </a:cubicBezTo>
                    <a:cubicBezTo>
                      <a:pt x="51" y="48"/>
                      <a:pt x="53" y="53"/>
                      <a:pt x="53" y="58"/>
                    </a:cubicBezTo>
                    <a:cubicBezTo>
                      <a:pt x="53" y="64"/>
                      <a:pt x="51" y="69"/>
                      <a:pt x="47" y="72"/>
                    </a:cubicBezTo>
                    <a:cubicBezTo>
                      <a:pt x="43" y="76"/>
                      <a:pt x="38" y="78"/>
                      <a:pt x="33" y="78"/>
                    </a:cubicBezTo>
                    <a:cubicBezTo>
                      <a:pt x="27" y="78"/>
                      <a:pt x="22" y="76"/>
                      <a:pt x="19" y="72"/>
                    </a:cubicBezTo>
                    <a:cubicBezTo>
                      <a:pt x="15" y="69"/>
                      <a:pt x="13" y="64"/>
                      <a:pt x="13" y="58"/>
                    </a:cubicBezTo>
                    <a:cubicBezTo>
                      <a:pt x="13" y="53"/>
                      <a:pt x="15" y="48"/>
                      <a:pt x="1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1044498" y="2882250"/>
            <a:ext cx="864000" cy="864000"/>
            <a:chOff x="924012" y="2882250"/>
            <a:chExt cx="864000" cy="864000"/>
          </a:xfrm>
        </p:grpSpPr>
        <p:sp>
          <p:nvSpPr>
            <p:cNvPr id="55" name="椭圆 54"/>
            <p:cNvSpPr/>
            <p:nvPr/>
          </p:nvSpPr>
          <p:spPr bwMode="auto">
            <a:xfrm>
              <a:off x="924012" y="2882250"/>
              <a:ext cx="864000" cy="864000"/>
            </a:xfrm>
            <a:prstGeom prst="ellipse">
              <a:avLst/>
            </a:prstGeom>
            <a:solidFill>
              <a:srgbClr val="92D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" name="Freeform 9"/>
            <p:cNvSpPr>
              <a:spLocks noEditPoints="1"/>
            </p:cNvSpPr>
            <p:nvPr/>
          </p:nvSpPr>
          <p:spPr bwMode="auto">
            <a:xfrm>
              <a:off x="1116182" y="3123926"/>
              <a:ext cx="408979" cy="340714"/>
            </a:xfrm>
            <a:custGeom>
              <a:avLst/>
              <a:gdLst>
                <a:gd name="T0" fmla="*/ 827032318 w 521"/>
                <a:gd name="T1" fmla="*/ 163771701 h 418"/>
                <a:gd name="T2" fmla="*/ 837118274 w 521"/>
                <a:gd name="T3" fmla="*/ 57950506 h 418"/>
                <a:gd name="T4" fmla="*/ 885026417 w 521"/>
                <a:gd name="T5" fmla="*/ 0 h 418"/>
                <a:gd name="T6" fmla="*/ 1313671113 w 521"/>
                <a:gd name="T7" fmla="*/ 0 h 418"/>
                <a:gd name="T8" fmla="*/ 1313671113 w 521"/>
                <a:gd name="T9" fmla="*/ 992703749 h 418"/>
                <a:gd name="T10" fmla="*/ 1268285204 w 521"/>
                <a:gd name="T11" fmla="*/ 1053172989 h 418"/>
                <a:gd name="T12" fmla="*/ 837118274 w 521"/>
                <a:gd name="T13" fmla="*/ 1053172989 h 418"/>
                <a:gd name="T14" fmla="*/ 837118274 w 521"/>
                <a:gd name="T15" fmla="*/ 854129202 h 418"/>
                <a:gd name="T16" fmla="*/ 592539249 w 521"/>
                <a:gd name="T17" fmla="*/ 854129202 h 418"/>
                <a:gd name="T18" fmla="*/ 650531561 w 521"/>
                <a:gd name="T19" fmla="*/ 959950371 h 418"/>
                <a:gd name="T20" fmla="*/ 199194556 w 521"/>
                <a:gd name="T21" fmla="*/ 1053172989 h 418"/>
                <a:gd name="T22" fmla="*/ 267272675 w 521"/>
                <a:gd name="T23" fmla="*/ 959950371 h 418"/>
                <a:gd name="T24" fmla="*/ 60514570 w 521"/>
                <a:gd name="T25" fmla="*/ 854129202 h 418"/>
                <a:gd name="T26" fmla="*/ 0 w 521"/>
                <a:gd name="T27" fmla="*/ 796178522 h 418"/>
                <a:gd name="T28" fmla="*/ 0 w 521"/>
                <a:gd name="T29" fmla="*/ 163771701 h 418"/>
                <a:gd name="T30" fmla="*/ 60514570 w 521"/>
                <a:gd name="T31" fmla="*/ 163771701 h 418"/>
                <a:gd name="T32" fmla="*/ 292487068 w 521"/>
                <a:gd name="T33" fmla="*/ 655083629 h 418"/>
                <a:gd name="T34" fmla="*/ 234494757 w 521"/>
                <a:gd name="T35" fmla="*/ 478715013 h 418"/>
                <a:gd name="T36" fmla="*/ 234494757 w 521"/>
                <a:gd name="T37" fmla="*/ 655083629 h 418"/>
                <a:gd name="T38" fmla="*/ 650531561 w 521"/>
                <a:gd name="T39" fmla="*/ 655083629 h 418"/>
                <a:gd name="T40" fmla="*/ 582453492 w 521"/>
                <a:gd name="T41" fmla="*/ 350218573 h 418"/>
                <a:gd name="T42" fmla="*/ 582453492 w 521"/>
                <a:gd name="T43" fmla="*/ 655083629 h 418"/>
                <a:gd name="T44" fmla="*/ 559759743 w 521"/>
                <a:gd name="T45" fmla="*/ 655083629 h 418"/>
                <a:gd name="T46" fmla="*/ 501767431 w 521"/>
                <a:gd name="T47" fmla="*/ 549262460 h 418"/>
                <a:gd name="T48" fmla="*/ 501767431 w 521"/>
                <a:gd name="T49" fmla="*/ 655083629 h 418"/>
                <a:gd name="T50" fmla="*/ 466467280 w 521"/>
                <a:gd name="T51" fmla="*/ 655083629 h 418"/>
                <a:gd name="T52" fmla="*/ 408473280 w 521"/>
                <a:gd name="T53" fmla="*/ 513988736 h 418"/>
                <a:gd name="T54" fmla="*/ 408473280 w 521"/>
                <a:gd name="T55" fmla="*/ 655083629 h 418"/>
                <a:gd name="T56" fmla="*/ 385781120 w 521"/>
                <a:gd name="T57" fmla="*/ 655083629 h 418"/>
                <a:gd name="T58" fmla="*/ 325266575 w 521"/>
                <a:gd name="T59" fmla="*/ 433363083 h 418"/>
                <a:gd name="T60" fmla="*/ 325266575 w 521"/>
                <a:gd name="T61" fmla="*/ 655083629 h 418"/>
                <a:gd name="T62" fmla="*/ 1210291304 w 521"/>
                <a:gd name="T63" fmla="*/ 372893744 h 418"/>
                <a:gd name="T64" fmla="*/ 1001012629 w 521"/>
                <a:gd name="T65" fmla="*/ 304865056 h 418"/>
                <a:gd name="T66" fmla="*/ 1210291304 w 521"/>
                <a:gd name="T67" fmla="*/ 199045424 h 418"/>
                <a:gd name="T68" fmla="*/ 943018729 w 521"/>
                <a:gd name="T69" fmla="*/ 115899426 h 418"/>
                <a:gd name="T70" fmla="*/ 1210291304 w 521"/>
                <a:gd name="T71" fmla="*/ 947351820 h 418"/>
                <a:gd name="T72" fmla="*/ 1001012629 w 521"/>
                <a:gd name="T73" fmla="*/ 478715013 h 418"/>
                <a:gd name="T74" fmla="*/ 1001012629 w 521"/>
                <a:gd name="T75" fmla="*/ 372893744 h 418"/>
                <a:gd name="T76" fmla="*/ 105900504 w 521"/>
                <a:gd name="T77" fmla="*/ 279669540 h 418"/>
                <a:gd name="T78" fmla="*/ 779125764 w 521"/>
                <a:gd name="T79" fmla="*/ 748307834 h 41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21"/>
                <a:gd name="T121" fmla="*/ 0 h 418"/>
                <a:gd name="T122" fmla="*/ 521 w 521"/>
                <a:gd name="T123" fmla="*/ 418 h 41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21" h="418">
                  <a:moveTo>
                    <a:pt x="24" y="65"/>
                  </a:moveTo>
                  <a:lnTo>
                    <a:pt x="328" y="65"/>
                  </a:lnTo>
                  <a:lnTo>
                    <a:pt x="332" y="65"/>
                  </a:lnTo>
                  <a:lnTo>
                    <a:pt x="332" y="23"/>
                  </a:lnTo>
                  <a:lnTo>
                    <a:pt x="332" y="0"/>
                  </a:lnTo>
                  <a:lnTo>
                    <a:pt x="351" y="0"/>
                  </a:lnTo>
                  <a:lnTo>
                    <a:pt x="503" y="0"/>
                  </a:lnTo>
                  <a:lnTo>
                    <a:pt x="521" y="0"/>
                  </a:lnTo>
                  <a:lnTo>
                    <a:pt x="521" y="23"/>
                  </a:lnTo>
                  <a:lnTo>
                    <a:pt x="521" y="394"/>
                  </a:lnTo>
                  <a:lnTo>
                    <a:pt x="521" y="418"/>
                  </a:lnTo>
                  <a:lnTo>
                    <a:pt x="503" y="418"/>
                  </a:lnTo>
                  <a:lnTo>
                    <a:pt x="351" y="418"/>
                  </a:lnTo>
                  <a:lnTo>
                    <a:pt x="332" y="418"/>
                  </a:lnTo>
                  <a:lnTo>
                    <a:pt x="332" y="394"/>
                  </a:lnTo>
                  <a:lnTo>
                    <a:pt x="332" y="339"/>
                  </a:lnTo>
                  <a:lnTo>
                    <a:pt x="328" y="339"/>
                  </a:lnTo>
                  <a:lnTo>
                    <a:pt x="235" y="339"/>
                  </a:lnTo>
                  <a:lnTo>
                    <a:pt x="235" y="381"/>
                  </a:lnTo>
                  <a:lnTo>
                    <a:pt x="258" y="381"/>
                  </a:lnTo>
                  <a:lnTo>
                    <a:pt x="258" y="418"/>
                  </a:lnTo>
                  <a:lnTo>
                    <a:pt x="79" y="418"/>
                  </a:lnTo>
                  <a:lnTo>
                    <a:pt x="79" y="381"/>
                  </a:lnTo>
                  <a:lnTo>
                    <a:pt x="106" y="381"/>
                  </a:lnTo>
                  <a:lnTo>
                    <a:pt x="106" y="339"/>
                  </a:lnTo>
                  <a:lnTo>
                    <a:pt x="24" y="339"/>
                  </a:lnTo>
                  <a:lnTo>
                    <a:pt x="0" y="339"/>
                  </a:lnTo>
                  <a:lnTo>
                    <a:pt x="0" y="316"/>
                  </a:lnTo>
                  <a:lnTo>
                    <a:pt x="0" y="88"/>
                  </a:lnTo>
                  <a:lnTo>
                    <a:pt x="0" y="65"/>
                  </a:lnTo>
                  <a:lnTo>
                    <a:pt x="24" y="65"/>
                  </a:lnTo>
                  <a:close/>
                  <a:moveTo>
                    <a:pt x="93" y="260"/>
                  </a:moveTo>
                  <a:lnTo>
                    <a:pt x="116" y="260"/>
                  </a:lnTo>
                  <a:lnTo>
                    <a:pt x="116" y="190"/>
                  </a:lnTo>
                  <a:lnTo>
                    <a:pt x="93" y="190"/>
                  </a:lnTo>
                  <a:lnTo>
                    <a:pt x="93" y="260"/>
                  </a:lnTo>
                  <a:close/>
                  <a:moveTo>
                    <a:pt x="231" y="260"/>
                  </a:moveTo>
                  <a:lnTo>
                    <a:pt x="258" y="260"/>
                  </a:lnTo>
                  <a:lnTo>
                    <a:pt x="258" y="139"/>
                  </a:lnTo>
                  <a:lnTo>
                    <a:pt x="231" y="139"/>
                  </a:lnTo>
                  <a:lnTo>
                    <a:pt x="231" y="260"/>
                  </a:lnTo>
                  <a:close/>
                  <a:moveTo>
                    <a:pt x="199" y="260"/>
                  </a:moveTo>
                  <a:lnTo>
                    <a:pt x="222" y="260"/>
                  </a:lnTo>
                  <a:lnTo>
                    <a:pt x="222" y="218"/>
                  </a:lnTo>
                  <a:lnTo>
                    <a:pt x="199" y="218"/>
                  </a:lnTo>
                  <a:lnTo>
                    <a:pt x="199" y="260"/>
                  </a:lnTo>
                  <a:close/>
                  <a:moveTo>
                    <a:pt x="162" y="260"/>
                  </a:moveTo>
                  <a:lnTo>
                    <a:pt x="185" y="260"/>
                  </a:lnTo>
                  <a:lnTo>
                    <a:pt x="185" y="204"/>
                  </a:lnTo>
                  <a:lnTo>
                    <a:pt x="162" y="204"/>
                  </a:lnTo>
                  <a:lnTo>
                    <a:pt x="162" y="260"/>
                  </a:lnTo>
                  <a:close/>
                  <a:moveTo>
                    <a:pt x="129" y="260"/>
                  </a:moveTo>
                  <a:lnTo>
                    <a:pt x="153" y="260"/>
                  </a:lnTo>
                  <a:lnTo>
                    <a:pt x="153" y="172"/>
                  </a:lnTo>
                  <a:lnTo>
                    <a:pt x="129" y="172"/>
                  </a:lnTo>
                  <a:lnTo>
                    <a:pt x="129" y="260"/>
                  </a:lnTo>
                  <a:close/>
                  <a:moveTo>
                    <a:pt x="397" y="148"/>
                  </a:moveTo>
                  <a:lnTo>
                    <a:pt x="480" y="148"/>
                  </a:lnTo>
                  <a:lnTo>
                    <a:pt x="480" y="121"/>
                  </a:lnTo>
                  <a:lnTo>
                    <a:pt x="397" y="121"/>
                  </a:lnTo>
                  <a:lnTo>
                    <a:pt x="397" y="79"/>
                  </a:lnTo>
                  <a:lnTo>
                    <a:pt x="480" y="79"/>
                  </a:lnTo>
                  <a:lnTo>
                    <a:pt x="480" y="46"/>
                  </a:lnTo>
                  <a:lnTo>
                    <a:pt x="374" y="46"/>
                  </a:lnTo>
                  <a:lnTo>
                    <a:pt x="374" y="376"/>
                  </a:lnTo>
                  <a:lnTo>
                    <a:pt x="480" y="376"/>
                  </a:lnTo>
                  <a:lnTo>
                    <a:pt x="480" y="190"/>
                  </a:lnTo>
                  <a:lnTo>
                    <a:pt x="397" y="190"/>
                  </a:lnTo>
                  <a:lnTo>
                    <a:pt x="397" y="148"/>
                  </a:lnTo>
                  <a:close/>
                  <a:moveTo>
                    <a:pt x="309" y="111"/>
                  </a:moveTo>
                  <a:lnTo>
                    <a:pt x="42" y="111"/>
                  </a:lnTo>
                  <a:lnTo>
                    <a:pt x="42" y="297"/>
                  </a:lnTo>
                  <a:lnTo>
                    <a:pt x="309" y="297"/>
                  </a:lnTo>
                  <a:lnTo>
                    <a:pt x="309" y="1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044498" y="3940852"/>
            <a:ext cx="864000" cy="864000"/>
            <a:chOff x="904226" y="3940852"/>
            <a:chExt cx="864000" cy="864000"/>
          </a:xfrm>
        </p:grpSpPr>
        <p:sp>
          <p:nvSpPr>
            <p:cNvPr id="57" name="椭圆 56"/>
            <p:cNvSpPr/>
            <p:nvPr/>
          </p:nvSpPr>
          <p:spPr bwMode="auto">
            <a:xfrm>
              <a:off x="904226" y="3940852"/>
              <a:ext cx="864000" cy="864000"/>
            </a:xfrm>
            <a:prstGeom prst="ellipse">
              <a:avLst/>
            </a:prstGeom>
            <a:solidFill>
              <a:srgbClr val="58B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" name="Freeform 18"/>
            <p:cNvSpPr>
              <a:spLocks noEditPoints="1"/>
            </p:cNvSpPr>
            <p:nvPr/>
          </p:nvSpPr>
          <p:spPr bwMode="auto">
            <a:xfrm>
              <a:off x="1143647" y="4178555"/>
              <a:ext cx="367838" cy="388593"/>
            </a:xfrm>
            <a:custGeom>
              <a:avLst/>
              <a:gdLst>
                <a:gd name="T0" fmla="*/ 763559453 w 101"/>
                <a:gd name="T1" fmla="*/ 711546104 h 123"/>
                <a:gd name="T2" fmla="*/ 2147483647 w 101"/>
                <a:gd name="T3" fmla="*/ 444716393 h 123"/>
                <a:gd name="T4" fmla="*/ 2147483647 w 101"/>
                <a:gd name="T5" fmla="*/ 711546104 h 123"/>
                <a:gd name="T6" fmla="*/ 2147483647 w 101"/>
                <a:gd name="T7" fmla="*/ 800489341 h 123"/>
                <a:gd name="T8" fmla="*/ 1257627802 w 101"/>
                <a:gd name="T9" fmla="*/ 1067319261 h 123"/>
                <a:gd name="T10" fmla="*/ 1033050766 w 101"/>
                <a:gd name="T11" fmla="*/ 1378623924 h 123"/>
                <a:gd name="T12" fmla="*/ 1033050766 w 101"/>
                <a:gd name="T13" fmla="*/ 2147483647 h 123"/>
                <a:gd name="T14" fmla="*/ 763559453 w 101"/>
                <a:gd name="T15" fmla="*/ 2147483647 h 123"/>
                <a:gd name="T16" fmla="*/ 763559453 w 101"/>
                <a:gd name="T17" fmla="*/ 711546104 h 123"/>
                <a:gd name="T18" fmla="*/ 2147483647 w 101"/>
                <a:gd name="T19" fmla="*/ 2147483647 h 123"/>
                <a:gd name="T20" fmla="*/ 2147483647 w 101"/>
                <a:gd name="T21" fmla="*/ 2147483647 h 123"/>
                <a:gd name="T22" fmla="*/ 2147483647 w 101"/>
                <a:gd name="T23" fmla="*/ 2147483647 h 123"/>
                <a:gd name="T24" fmla="*/ 2147483647 w 101"/>
                <a:gd name="T25" fmla="*/ 1956752048 h 123"/>
                <a:gd name="T26" fmla="*/ 2147483647 w 101"/>
                <a:gd name="T27" fmla="*/ 2147483647 h 123"/>
                <a:gd name="T28" fmla="*/ 2021187465 w 101"/>
                <a:gd name="T29" fmla="*/ 1689921920 h 123"/>
                <a:gd name="T30" fmla="*/ 2021187465 w 101"/>
                <a:gd name="T31" fmla="*/ 2147483647 h 123"/>
                <a:gd name="T32" fmla="*/ 2147483647 w 101"/>
                <a:gd name="T33" fmla="*/ 2147483647 h 123"/>
                <a:gd name="T34" fmla="*/ 2147483647 w 101"/>
                <a:gd name="T35" fmla="*/ 2147483647 h 123"/>
                <a:gd name="T36" fmla="*/ 2147483647 w 101"/>
                <a:gd name="T37" fmla="*/ 1689921920 h 123"/>
                <a:gd name="T38" fmla="*/ 2147483647 w 101"/>
                <a:gd name="T39" fmla="*/ 1423092209 h 123"/>
                <a:gd name="T40" fmla="*/ 2021187465 w 101"/>
                <a:gd name="T41" fmla="*/ 1689921920 h 123"/>
                <a:gd name="T42" fmla="*/ 1347462639 w 101"/>
                <a:gd name="T43" fmla="*/ 1289680687 h 123"/>
                <a:gd name="T44" fmla="*/ 1212713736 w 101"/>
                <a:gd name="T45" fmla="*/ 1378623924 h 123"/>
                <a:gd name="T46" fmla="*/ 1212713736 w 101"/>
                <a:gd name="T47" fmla="*/ 2147483647 h 123"/>
                <a:gd name="T48" fmla="*/ 1347462639 w 101"/>
                <a:gd name="T49" fmla="*/ 2147483647 h 123"/>
                <a:gd name="T50" fmla="*/ 1706781876 w 101"/>
                <a:gd name="T51" fmla="*/ 2147483647 h 123"/>
                <a:gd name="T52" fmla="*/ 1841531198 w 101"/>
                <a:gd name="T53" fmla="*/ 2147483647 h 123"/>
                <a:gd name="T54" fmla="*/ 1841531198 w 101"/>
                <a:gd name="T55" fmla="*/ 1734396872 h 123"/>
                <a:gd name="T56" fmla="*/ 1706781876 w 101"/>
                <a:gd name="T57" fmla="*/ 1512035446 h 123"/>
                <a:gd name="T58" fmla="*/ 1347462639 w 101"/>
                <a:gd name="T59" fmla="*/ 1289680687 h 123"/>
                <a:gd name="T60" fmla="*/ 1616953743 w 101"/>
                <a:gd name="T61" fmla="*/ 1200737450 h 123"/>
                <a:gd name="T62" fmla="*/ 1841531198 w 101"/>
                <a:gd name="T63" fmla="*/ 1378623924 h 123"/>
                <a:gd name="T64" fmla="*/ 1886445265 w 101"/>
                <a:gd name="T65" fmla="*/ 1378623924 h 123"/>
                <a:gd name="T66" fmla="*/ 2147483647 w 101"/>
                <a:gd name="T67" fmla="*/ 1111794213 h 123"/>
                <a:gd name="T68" fmla="*/ 2147483647 w 101"/>
                <a:gd name="T69" fmla="*/ 978376024 h 123"/>
                <a:gd name="T70" fmla="*/ 1616953743 w 101"/>
                <a:gd name="T71" fmla="*/ 1200737450 h 123"/>
                <a:gd name="T72" fmla="*/ 89828159 w 101"/>
                <a:gd name="T73" fmla="*/ 311304768 h 123"/>
                <a:gd name="T74" fmla="*/ 494068350 w 101"/>
                <a:gd name="T75" fmla="*/ 578134583 h 123"/>
                <a:gd name="T76" fmla="*/ 583896483 w 101"/>
                <a:gd name="T77" fmla="*/ 800489341 h 123"/>
                <a:gd name="T78" fmla="*/ 583896483 w 101"/>
                <a:gd name="T79" fmla="*/ 2147483647 h 123"/>
                <a:gd name="T80" fmla="*/ 494068350 w 101"/>
                <a:gd name="T81" fmla="*/ 2147483647 h 123"/>
                <a:gd name="T82" fmla="*/ 89828159 w 101"/>
                <a:gd name="T83" fmla="*/ 2147483647 h 123"/>
                <a:gd name="T84" fmla="*/ 0 w 101"/>
                <a:gd name="T85" fmla="*/ 2147483647 h 123"/>
                <a:gd name="T86" fmla="*/ 0 w 101"/>
                <a:gd name="T87" fmla="*/ 400248005 h 123"/>
                <a:gd name="T88" fmla="*/ 89828159 w 101"/>
                <a:gd name="T89" fmla="*/ 311304768 h 123"/>
                <a:gd name="T90" fmla="*/ 359326045 w 101"/>
                <a:gd name="T91" fmla="*/ 266829815 h 123"/>
                <a:gd name="T92" fmla="*/ 583896483 w 101"/>
                <a:gd name="T93" fmla="*/ 400248005 h 123"/>
                <a:gd name="T94" fmla="*/ 628817253 w 101"/>
                <a:gd name="T95" fmla="*/ 444716393 h 123"/>
                <a:gd name="T96" fmla="*/ 2147483647 w 101"/>
                <a:gd name="T97" fmla="*/ 177886526 h 123"/>
                <a:gd name="T98" fmla="*/ 2147483647 w 101"/>
                <a:gd name="T99" fmla="*/ 0 h 123"/>
                <a:gd name="T100" fmla="*/ 359326045 w 101"/>
                <a:gd name="T101" fmla="*/ 266829815 h 12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1"/>
                <a:gd name="T154" fmla="*/ 0 h 123"/>
                <a:gd name="T155" fmla="*/ 101 w 101"/>
                <a:gd name="T156" fmla="*/ 123 h 12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1" h="123">
                  <a:moveTo>
                    <a:pt x="17" y="16"/>
                  </a:moveTo>
                  <a:cubicBezTo>
                    <a:pt x="66" y="10"/>
                    <a:pt x="66" y="10"/>
                    <a:pt x="66" y="10"/>
                  </a:cubicBezTo>
                  <a:cubicBezTo>
                    <a:pt x="70" y="10"/>
                    <a:pt x="73" y="12"/>
                    <a:pt x="73" y="16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4" y="25"/>
                    <a:pt x="23" y="27"/>
                    <a:pt x="23" y="31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54" y="49"/>
                  </a:moveTo>
                  <a:cubicBezTo>
                    <a:pt x="54" y="66"/>
                    <a:pt x="54" y="66"/>
                    <a:pt x="54" y="66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54" y="49"/>
                    <a:pt x="54" y="49"/>
                    <a:pt x="54" y="49"/>
                  </a:cubicBezTo>
                  <a:close/>
                  <a:moveTo>
                    <a:pt x="45" y="38"/>
                  </a:moveTo>
                  <a:cubicBezTo>
                    <a:pt x="45" y="121"/>
                    <a:pt x="45" y="121"/>
                    <a:pt x="45" y="121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97" y="114"/>
                    <a:pt x="101" y="111"/>
                    <a:pt x="101" y="10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1" y="34"/>
                    <a:pt x="97" y="31"/>
                    <a:pt x="93" y="32"/>
                  </a:cubicBezTo>
                  <a:cubicBezTo>
                    <a:pt x="45" y="38"/>
                    <a:pt x="45" y="38"/>
                    <a:pt x="45" y="38"/>
                  </a:cubicBezTo>
                  <a:close/>
                  <a:moveTo>
                    <a:pt x="30" y="29"/>
                  </a:moveTo>
                  <a:cubicBezTo>
                    <a:pt x="28" y="28"/>
                    <a:pt x="27" y="29"/>
                    <a:pt x="27" y="31"/>
                  </a:cubicBezTo>
                  <a:cubicBezTo>
                    <a:pt x="27" y="111"/>
                    <a:pt x="27" y="111"/>
                    <a:pt x="27" y="111"/>
                  </a:cubicBezTo>
                  <a:cubicBezTo>
                    <a:pt x="27" y="113"/>
                    <a:pt x="28" y="115"/>
                    <a:pt x="30" y="116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40" y="123"/>
                    <a:pt x="41" y="122"/>
                    <a:pt x="41" y="11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7"/>
                    <a:pt x="40" y="35"/>
                    <a:pt x="38" y="34"/>
                  </a:cubicBezTo>
                  <a:cubicBezTo>
                    <a:pt x="30" y="29"/>
                    <a:pt x="30" y="29"/>
                    <a:pt x="30" y="29"/>
                  </a:cubicBezTo>
                  <a:close/>
                  <a:moveTo>
                    <a:pt x="36" y="27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2" y="31"/>
                    <a:pt x="42" y="31"/>
                  </a:cubicBezTo>
                  <a:cubicBezTo>
                    <a:pt x="88" y="25"/>
                    <a:pt x="88" y="25"/>
                    <a:pt x="88" y="25"/>
                  </a:cubicBezTo>
                  <a:cubicBezTo>
                    <a:pt x="87" y="23"/>
                    <a:pt x="84" y="21"/>
                    <a:pt x="81" y="22"/>
                  </a:cubicBezTo>
                  <a:cubicBezTo>
                    <a:pt x="36" y="27"/>
                    <a:pt x="36" y="27"/>
                    <a:pt x="36" y="27"/>
                  </a:cubicBezTo>
                  <a:close/>
                  <a:moveTo>
                    <a:pt x="2" y="7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2" y="14"/>
                    <a:pt x="13" y="16"/>
                    <a:pt x="13" y="1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3" y="100"/>
                    <a:pt x="12" y="101"/>
                    <a:pt x="11" y="100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1" y="94"/>
                    <a:pt x="0" y="92"/>
                    <a:pt x="0" y="8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"/>
                    <a:pt x="1" y="6"/>
                    <a:pt x="2" y="7"/>
                  </a:cubicBezTo>
                  <a:close/>
                  <a:moveTo>
                    <a:pt x="8" y="6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4" y="9"/>
                    <a:pt x="14" y="9"/>
                    <a:pt x="14" y="10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1"/>
                    <a:pt x="56" y="0"/>
                    <a:pt x="53" y="0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259993" y="1828617"/>
            <a:ext cx="6732241" cy="923330"/>
            <a:chOff x="2259993" y="1828617"/>
            <a:chExt cx="6732241" cy="923330"/>
          </a:xfrm>
        </p:grpSpPr>
        <p:sp>
          <p:nvSpPr>
            <p:cNvPr id="46" name="圆角矩形 45"/>
            <p:cNvSpPr/>
            <p:nvPr/>
          </p:nvSpPr>
          <p:spPr>
            <a:xfrm>
              <a:off x="2259993" y="1828617"/>
              <a:ext cx="6708545" cy="923330"/>
            </a:xfrm>
            <a:prstGeom prst="roundRect">
              <a:avLst/>
            </a:prstGeom>
            <a:solidFill>
              <a:srgbClr val="58BD38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2312952" y="1967115"/>
              <a:ext cx="66792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引</a:t>
              </a:r>
              <a:r>
                <a:rPr lang="zh-CN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进</a:t>
              </a:r>
              <a:r>
                <a:rPr lang="zh-CN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人员</a:t>
              </a:r>
              <a:r>
                <a:rPr lang="en-US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zh-CN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人：张艺严、刘勇、魏亮、刘勇、吴冬、黄光霁、张倩，均为本科学历</a:t>
              </a:r>
              <a:r>
                <a:rPr lang="zh-CN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，高级</a:t>
              </a:r>
              <a:r>
                <a:rPr lang="zh-CN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职称</a:t>
              </a:r>
              <a:r>
                <a:rPr lang="en-US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zh-CN" dirty="0">
                  <a:ea typeface="仿宋" panose="02010609060101010101" pitchFamily="49" charset="-122"/>
                  <a:cs typeface="Times New Roman" panose="02020603050405020304" pitchFamily="18" charset="0"/>
                </a:rPr>
                <a:t>人，工作经验</a:t>
              </a:r>
              <a:r>
                <a:rPr lang="zh-CN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丰富。</a:t>
              </a:r>
              <a:endParaRPr lang="zh-CN" altLang="en-US" dirty="0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268538" y="700336"/>
            <a:ext cx="6708545" cy="923330"/>
            <a:chOff x="2268538" y="700336"/>
            <a:chExt cx="6708545" cy="923330"/>
          </a:xfrm>
        </p:grpSpPr>
        <p:sp>
          <p:nvSpPr>
            <p:cNvPr id="48" name="圆角矩形 47"/>
            <p:cNvSpPr/>
            <p:nvPr/>
          </p:nvSpPr>
          <p:spPr>
            <a:xfrm>
              <a:off x="2268538" y="700336"/>
              <a:ext cx="6708545" cy="923330"/>
            </a:xfrm>
            <a:prstGeom prst="roundRect">
              <a:avLst/>
            </a:prstGeom>
            <a:solidFill>
              <a:srgbClr val="92D05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2268539" y="842688"/>
              <a:ext cx="66792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主动收集简历</a:t>
              </a:r>
              <a:r>
                <a:rPr lang="en-US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100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余份，筛选并通知面试</a:t>
              </a:r>
              <a:r>
                <a:rPr lang="en-US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27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人次，共完成面试</a:t>
              </a:r>
              <a:r>
                <a:rPr lang="en-US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18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场。</a:t>
              </a:r>
              <a:endParaRPr lang="zh-CN" altLang="en-US" dirty="0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2268538" y="2832618"/>
            <a:ext cx="6708545" cy="923330"/>
            <a:chOff x="2268538" y="2832618"/>
            <a:chExt cx="6708545" cy="923330"/>
          </a:xfrm>
        </p:grpSpPr>
        <p:sp>
          <p:nvSpPr>
            <p:cNvPr id="47" name="圆角矩形 46"/>
            <p:cNvSpPr/>
            <p:nvPr/>
          </p:nvSpPr>
          <p:spPr>
            <a:xfrm>
              <a:off x="2268538" y="2832618"/>
              <a:ext cx="6708545" cy="923330"/>
            </a:xfrm>
            <a:prstGeom prst="roundRect">
              <a:avLst/>
            </a:prstGeom>
            <a:solidFill>
              <a:srgbClr val="92D05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283170" y="2971119"/>
              <a:ext cx="66792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分析人员经验与擅长领域，进行职责划分，明确岗位需求，完成合理分工。</a:t>
              </a:r>
              <a:endParaRPr lang="zh-CN" altLang="en-US" dirty="0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253907" y="3911187"/>
            <a:ext cx="6708545" cy="923330"/>
            <a:chOff x="2253907" y="3911187"/>
            <a:chExt cx="6708545" cy="923330"/>
          </a:xfrm>
        </p:grpSpPr>
        <p:sp>
          <p:nvSpPr>
            <p:cNvPr id="45" name="圆角矩形 44"/>
            <p:cNvSpPr/>
            <p:nvPr/>
          </p:nvSpPr>
          <p:spPr>
            <a:xfrm>
              <a:off x="2253907" y="3911187"/>
              <a:ext cx="6708545" cy="923330"/>
            </a:xfrm>
            <a:prstGeom prst="roundRect">
              <a:avLst/>
            </a:prstGeom>
            <a:solidFill>
              <a:srgbClr val="58BD38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2253907" y="4049685"/>
              <a:ext cx="66792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组织技术分享，完成移动开发、服务总线开发、数据库运维等专题共享共计</a:t>
              </a:r>
              <a:r>
                <a:rPr lang="en-US" altLang="zh-CN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CN" altLang="en-US" dirty="0" smtClean="0">
                  <a:ea typeface="仿宋" panose="02010609060101010101" pitchFamily="49" charset="-122"/>
                  <a:cs typeface="Times New Roman" panose="02020603050405020304" pitchFamily="18" charset="0"/>
                </a:rPr>
                <a:t>课时。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99136E-6 C -0.0967 -0.05953 -0.19288 -0.11875 -0.24079 -0.18568 C -0.28854 -0.25293 -0.28819 -0.32788 -0.28784 -0.40283 " pathEditMode="relative" rAng="0" ptsTypes="aaA">
                                      <p:cBhvr>
                                        <p:cTn id="10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00" y="-2010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119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研发实施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3" name="组合 92"/>
          <p:cNvGrpSpPr>
            <a:grpSpLocks noChangeAspect="1"/>
          </p:cNvGrpSpPr>
          <p:nvPr/>
        </p:nvGrpSpPr>
        <p:grpSpPr>
          <a:xfrm>
            <a:off x="999007" y="1084504"/>
            <a:ext cx="1080120" cy="1080120"/>
            <a:chOff x="456294" y="1959430"/>
            <a:chExt cx="2148114" cy="2148114"/>
          </a:xfrm>
        </p:grpSpPr>
        <p:sp>
          <p:nvSpPr>
            <p:cNvPr id="94" name="椭圆 93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rgbClr val="58BD38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97" name="图片 96"/>
            <p:cNvPicPr>
              <a:picLocks noChangeAspect="1"/>
            </p:cNvPicPr>
            <p:nvPr/>
          </p:nvPicPr>
          <p:blipFill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grpSp>
        <p:nvGrpSpPr>
          <p:cNvPr id="101" name="组合 100"/>
          <p:cNvGrpSpPr>
            <a:grpSpLocks noChangeAspect="1"/>
          </p:cNvGrpSpPr>
          <p:nvPr/>
        </p:nvGrpSpPr>
        <p:grpSpPr>
          <a:xfrm>
            <a:off x="3078339" y="1079939"/>
            <a:ext cx="1080000" cy="1080000"/>
            <a:chOff x="2492224" y="1959430"/>
            <a:chExt cx="2148114" cy="2148114"/>
          </a:xfrm>
        </p:grpSpPr>
        <p:sp>
          <p:nvSpPr>
            <p:cNvPr id="104" name="椭圆 103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107" name="图片 106"/>
            <p:cNvPicPr>
              <a:picLocks noChangeAspect="1"/>
            </p:cNvPicPr>
            <p:nvPr/>
          </p:nvPicPr>
          <p:blipFill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300" y="2326696"/>
              <a:ext cx="1379962" cy="1413582"/>
            </a:xfrm>
            <a:prstGeom prst="rect">
              <a:avLst/>
            </a:prstGeom>
          </p:spPr>
        </p:pic>
      </p:grpSp>
      <p:grpSp>
        <p:nvGrpSpPr>
          <p:cNvPr id="110" name="组合 109"/>
          <p:cNvGrpSpPr>
            <a:grpSpLocks noChangeAspect="1"/>
          </p:cNvGrpSpPr>
          <p:nvPr/>
        </p:nvGrpSpPr>
        <p:grpSpPr>
          <a:xfrm>
            <a:off x="7165082" y="1084504"/>
            <a:ext cx="1080000" cy="1080000"/>
            <a:chOff x="6564085" y="1959430"/>
            <a:chExt cx="2148114" cy="2148114"/>
          </a:xfrm>
        </p:grpSpPr>
        <p:sp>
          <p:nvSpPr>
            <p:cNvPr id="113" name="椭圆 112"/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119" name="Freeform 5"/>
              <p:cNvSpPr>
                <a:spLocks/>
              </p:cNvSpPr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2" name="Freeform 6"/>
              <p:cNvSpPr>
                <a:spLocks/>
              </p:cNvSpPr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Freeform 7"/>
              <p:cNvSpPr>
                <a:spLocks/>
              </p:cNvSpPr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6" name="Freeform 8"/>
              <p:cNvSpPr>
                <a:spLocks/>
              </p:cNvSpPr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9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30" name="组合 129"/>
          <p:cNvGrpSpPr>
            <a:grpSpLocks noChangeAspect="1"/>
          </p:cNvGrpSpPr>
          <p:nvPr/>
        </p:nvGrpSpPr>
        <p:grpSpPr>
          <a:xfrm>
            <a:off x="5085870" y="1073113"/>
            <a:ext cx="1080000" cy="1080000"/>
            <a:chOff x="4528154" y="1959430"/>
            <a:chExt cx="2148114" cy="2148114"/>
          </a:xfrm>
        </p:grpSpPr>
        <p:sp>
          <p:nvSpPr>
            <p:cNvPr id="131" name="椭圆 130"/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rgbClr val="58BD38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32" name="Group 4"/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133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4" name="Freeform 6"/>
              <p:cNvSpPr>
                <a:spLocks/>
              </p:cNvSpPr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Freeform 7"/>
              <p:cNvSpPr>
                <a:spLocks/>
              </p:cNvSpPr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Freeform 8"/>
              <p:cNvSpPr>
                <a:spLocks/>
              </p:cNvSpPr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Freeform 9"/>
              <p:cNvSpPr>
                <a:spLocks/>
              </p:cNvSpPr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Freeform 10"/>
              <p:cNvSpPr>
                <a:spLocks/>
              </p:cNvSpPr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Freeform 11"/>
              <p:cNvSpPr>
                <a:spLocks/>
              </p:cNvSpPr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40" name="组合 26"/>
          <p:cNvGrpSpPr>
            <a:grpSpLocks/>
          </p:cNvGrpSpPr>
          <p:nvPr/>
        </p:nvGrpSpPr>
        <p:grpSpPr bwMode="auto">
          <a:xfrm>
            <a:off x="324322" y="2789560"/>
            <a:ext cx="8388350" cy="1727200"/>
            <a:chOff x="428596" y="2285992"/>
            <a:chExt cx="9072626" cy="1867934"/>
          </a:xfrm>
        </p:grpSpPr>
        <p:grpSp>
          <p:nvGrpSpPr>
            <p:cNvPr id="141" name="组合 18"/>
            <p:cNvGrpSpPr>
              <a:grpSpLocks/>
            </p:cNvGrpSpPr>
            <p:nvPr/>
          </p:nvGrpSpPr>
          <p:grpSpPr bwMode="auto">
            <a:xfrm>
              <a:off x="428596" y="2285992"/>
              <a:ext cx="4455479" cy="1867934"/>
              <a:chOff x="142844" y="2287607"/>
              <a:chExt cx="5278457" cy="2212963"/>
            </a:xfrm>
          </p:grpSpPr>
          <p:grpSp>
            <p:nvGrpSpPr>
              <p:cNvPr id="149" name="组合 14"/>
              <p:cNvGrpSpPr>
                <a:grpSpLocks/>
              </p:cNvGrpSpPr>
              <p:nvPr/>
            </p:nvGrpSpPr>
            <p:grpSpPr bwMode="auto">
              <a:xfrm>
                <a:off x="142844" y="2298707"/>
                <a:ext cx="2563813" cy="2201863"/>
                <a:chOff x="357158" y="2166931"/>
                <a:chExt cx="2563813" cy="2201863"/>
              </a:xfrm>
            </p:grpSpPr>
            <p:sp>
              <p:nvSpPr>
                <p:cNvPr id="153" name="矩形 152"/>
                <p:cNvSpPr/>
                <p:nvPr/>
              </p:nvSpPr>
              <p:spPr>
                <a:xfrm>
                  <a:off x="357158" y="2570762"/>
                  <a:ext cx="2563028" cy="1798032"/>
                </a:xfrm>
                <a:prstGeom prst="rect">
                  <a:avLst/>
                </a:pr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4" name="任意多边形 153"/>
                <p:cNvSpPr/>
                <p:nvPr/>
              </p:nvSpPr>
              <p:spPr>
                <a:xfrm>
                  <a:off x="1280662" y="2166002"/>
                  <a:ext cx="1639524" cy="374251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  <p:grpSp>
            <p:nvGrpSpPr>
              <p:cNvPr id="150" name="组合 15"/>
              <p:cNvGrpSpPr/>
              <p:nvPr/>
            </p:nvGrpSpPr>
            <p:grpSpPr>
              <a:xfrm>
                <a:off x="2857488" y="2287607"/>
                <a:ext cx="2563813" cy="2201863"/>
                <a:chOff x="357158" y="2166931"/>
                <a:chExt cx="2563813" cy="2201863"/>
              </a:xfrm>
              <a:solidFill>
                <a:srgbClr val="8FC5DD"/>
              </a:solidFill>
            </p:grpSpPr>
            <p:sp>
              <p:nvSpPr>
                <p:cNvPr id="151" name="矩形 150"/>
                <p:cNvSpPr/>
                <p:nvPr/>
              </p:nvSpPr>
              <p:spPr>
                <a:xfrm>
                  <a:off x="357158" y="2571744"/>
                  <a:ext cx="2563813" cy="17970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2" name="任意多边形 151"/>
                <p:cNvSpPr/>
                <p:nvPr/>
              </p:nvSpPr>
              <p:spPr>
                <a:xfrm>
                  <a:off x="1281083" y="2166931"/>
                  <a:ext cx="1639888" cy="374650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</p:grpSp>
        <p:grpSp>
          <p:nvGrpSpPr>
            <p:cNvPr id="142" name="组合 19"/>
            <p:cNvGrpSpPr>
              <a:grpSpLocks/>
            </p:cNvGrpSpPr>
            <p:nvPr/>
          </p:nvGrpSpPr>
          <p:grpSpPr bwMode="auto">
            <a:xfrm>
              <a:off x="5045743" y="2285992"/>
              <a:ext cx="4455479" cy="1867934"/>
              <a:chOff x="142844" y="2287607"/>
              <a:chExt cx="5278457" cy="2212963"/>
            </a:xfrm>
          </p:grpSpPr>
          <p:grpSp>
            <p:nvGrpSpPr>
              <p:cNvPr id="143" name="组合 14"/>
              <p:cNvGrpSpPr>
                <a:grpSpLocks/>
              </p:cNvGrpSpPr>
              <p:nvPr/>
            </p:nvGrpSpPr>
            <p:grpSpPr bwMode="auto">
              <a:xfrm>
                <a:off x="142844" y="2298707"/>
                <a:ext cx="2563813" cy="2201863"/>
                <a:chOff x="357158" y="2166931"/>
                <a:chExt cx="2563813" cy="2201863"/>
              </a:xfrm>
            </p:grpSpPr>
            <p:sp>
              <p:nvSpPr>
                <p:cNvPr id="147" name="矩形 146"/>
                <p:cNvSpPr/>
                <p:nvPr/>
              </p:nvSpPr>
              <p:spPr>
                <a:xfrm>
                  <a:off x="356998" y="2570762"/>
                  <a:ext cx="2563028" cy="1798032"/>
                </a:xfrm>
                <a:prstGeom prst="rect">
                  <a:avLst/>
                </a:pr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48" name="任意多边形 147"/>
                <p:cNvSpPr/>
                <p:nvPr/>
              </p:nvSpPr>
              <p:spPr>
                <a:xfrm>
                  <a:off x="1280501" y="2166002"/>
                  <a:ext cx="1639524" cy="374251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58BD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  <p:grpSp>
            <p:nvGrpSpPr>
              <p:cNvPr id="144" name="组合 15"/>
              <p:cNvGrpSpPr/>
              <p:nvPr/>
            </p:nvGrpSpPr>
            <p:grpSpPr>
              <a:xfrm>
                <a:off x="2857488" y="2287607"/>
                <a:ext cx="2563813" cy="2201863"/>
                <a:chOff x="357158" y="2166931"/>
                <a:chExt cx="2563813" cy="2201863"/>
              </a:xfrm>
              <a:solidFill>
                <a:srgbClr val="8FC5DD"/>
              </a:solidFill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357158" y="2571744"/>
                  <a:ext cx="2563813" cy="17970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46" name="任意多边形 145"/>
                <p:cNvSpPr/>
                <p:nvPr/>
              </p:nvSpPr>
              <p:spPr>
                <a:xfrm>
                  <a:off x="1281083" y="2166931"/>
                  <a:ext cx="1639888" cy="374650"/>
                </a:xfrm>
                <a:custGeom>
                  <a:avLst/>
                  <a:gdLst>
                    <a:gd name="connsiteX0" fmla="*/ 200025 w 1531145"/>
                    <a:gd name="connsiteY0" fmla="*/ 547 h 284813"/>
                    <a:gd name="connsiteX1" fmla="*/ 200025 w 1531145"/>
                    <a:gd name="connsiteY1" fmla="*/ 283368 h 284813"/>
                    <a:gd name="connsiteX2" fmla="*/ 0 w 1531145"/>
                    <a:gd name="connsiteY2" fmla="*/ 283368 h 284813"/>
                    <a:gd name="connsiteX3" fmla="*/ 200026 w 1531145"/>
                    <a:gd name="connsiteY3" fmla="*/ 0 h 284813"/>
                    <a:gd name="connsiteX4" fmla="*/ 1531145 w 1531145"/>
                    <a:gd name="connsiteY4" fmla="*/ 0 h 284813"/>
                    <a:gd name="connsiteX5" fmla="*/ 1531145 w 1531145"/>
                    <a:gd name="connsiteY5" fmla="*/ 284813 h 284813"/>
                    <a:gd name="connsiteX6" fmla="*/ 200026 w 1531145"/>
                    <a:gd name="connsiteY6" fmla="*/ 284813 h 28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1145" h="284813">
                      <a:moveTo>
                        <a:pt x="200025" y="547"/>
                      </a:moveTo>
                      <a:lnTo>
                        <a:pt x="200025" y="283368"/>
                      </a:lnTo>
                      <a:lnTo>
                        <a:pt x="0" y="283368"/>
                      </a:lnTo>
                      <a:close/>
                      <a:moveTo>
                        <a:pt x="200026" y="0"/>
                      </a:moveTo>
                      <a:lnTo>
                        <a:pt x="1531145" y="0"/>
                      </a:lnTo>
                      <a:lnTo>
                        <a:pt x="1531145" y="284813"/>
                      </a:lnTo>
                      <a:lnTo>
                        <a:pt x="200026" y="28481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/>
                </a:p>
              </p:txBody>
            </p:sp>
          </p:grpSp>
        </p:grpSp>
      </p:grpSp>
      <p:sp>
        <p:nvSpPr>
          <p:cNvPr id="155" name="文本框 42"/>
          <p:cNvSpPr txBox="1"/>
          <p:nvPr/>
        </p:nvSpPr>
        <p:spPr>
          <a:xfrm>
            <a:off x="459092" y="3221608"/>
            <a:ext cx="1834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制定并试行了</a:t>
            </a:r>
            <a:r>
              <a:rPr lang="zh-CN" altLang="zh-CN" sz="1400" dirty="0" smtClean="0"/>
              <a:t>《项目管理开发流程》</a:t>
            </a:r>
            <a:r>
              <a:rPr lang="zh-CN" altLang="en-US" sz="1400" dirty="0" smtClean="0"/>
              <a:t>，规定了</a:t>
            </a:r>
            <a:r>
              <a:rPr lang="en-US" altLang="zh-CN" sz="1400" dirty="0" smtClean="0"/>
              <a:t>10</a:t>
            </a:r>
            <a:r>
              <a:rPr lang="zh-CN" altLang="en-US" sz="1400" dirty="0" smtClean="0"/>
              <a:t>种项目文档模板，进一步规范项目开发管理过程。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156" name="文本框 43"/>
          <p:cNvSpPr txBox="1"/>
          <p:nvPr/>
        </p:nvSpPr>
        <p:spPr>
          <a:xfrm>
            <a:off x="2532178" y="3221607"/>
            <a:ext cx="1834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制定并试行了</a:t>
            </a:r>
            <a:r>
              <a:rPr lang="zh-CN" altLang="zh-CN" sz="1400" dirty="0" smtClean="0"/>
              <a:t>《</a:t>
            </a:r>
            <a:r>
              <a:rPr lang="zh-CN" altLang="zh-CN" sz="1400" dirty="0"/>
              <a:t>项目测试流程</a:t>
            </a:r>
            <a:r>
              <a:rPr lang="zh-CN" altLang="zh-CN" sz="1400" dirty="0" smtClean="0"/>
              <a:t>》</a:t>
            </a:r>
            <a:r>
              <a:rPr lang="zh-CN" altLang="en-US" sz="1400" dirty="0" smtClean="0"/>
              <a:t>，并给出测试计划与测试报告模板，进一步规范测试过程。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157" name="文本框 44"/>
          <p:cNvSpPr txBox="1"/>
          <p:nvPr/>
        </p:nvSpPr>
        <p:spPr>
          <a:xfrm>
            <a:off x="4676006" y="3230309"/>
            <a:ext cx="1834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协同运维部</a:t>
            </a:r>
            <a:r>
              <a:rPr lang="zh-CN" altLang="zh-CN" sz="1400" dirty="0" smtClean="0"/>
              <a:t>制定并</a:t>
            </a:r>
            <a:r>
              <a:rPr lang="zh-CN" altLang="en-US" sz="1400" dirty="0"/>
              <a:t>发布</a:t>
            </a:r>
            <a:r>
              <a:rPr lang="zh-CN" altLang="zh-CN" sz="1400" dirty="0" smtClean="0"/>
              <a:t>了《</a:t>
            </a:r>
            <a:r>
              <a:rPr lang="zh-CN" altLang="zh-CN" sz="1400" dirty="0"/>
              <a:t>二次开发流程</a:t>
            </a:r>
            <a:r>
              <a:rPr lang="zh-CN" altLang="zh-CN" sz="1400" dirty="0" smtClean="0"/>
              <a:t>》</a:t>
            </a:r>
            <a:r>
              <a:rPr lang="zh-CN" altLang="en-US" sz="1400" dirty="0" smtClean="0"/>
              <a:t>，强化了二次开发需求规范。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  <p:sp>
        <p:nvSpPr>
          <p:cNvPr id="158" name="文本框 45"/>
          <p:cNvSpPr txBox="1"/>
          <p:nvPr/>
        </p:nvSpPr>
        <p:spPr>
          <a:xfrm>
            <a:off x="6787853" y="3230309"/>
            <a:ext cx="1834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编写宣贯</a:t>
            </a:r>
            <a:r>
              <a:rPr lang="zh-CN" altLang="zh-CN" sz="1400" dirty="0" smtClean="0"/>
              <a:t>了《</a:t>
            </a:r>
            <a:r>
              <a:rPr lang="en-US" altLang="zh-CN" sz="1400" dirty="0" smtClean="0"/>
              <a:t>Oracle</a:t>
            </a:r>
            <a:r>
              <a:rPr lang="zh-CN" altLang="en-US" sz="1400" dirty="0" smtClean="0"/>
              <a:t>运维手册</a:t>
            </a:r>
            <a:r>
              <a:rPr lang="zh-CN" altLang="zh-CN" sz="1400" dirty="0" smtClean="0"/>
              <a:t>》</a:t>
            </a:r>
            <a:r>
              <a:rPr lang="zh-CN" altLang="en-US" sz="1400" dirty="0" smtClean="0"/>
              <a:t>，提升专业水平，提高运维质量。</a:t>
            </a:r>
            <a:endParaRPr lang="zh-CN" altLang="en-US" sz="1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93584E-6 C -0.15486 -0.07002 -0.30955 -0.14003 -0.39479 -0.22362 C -0.48004 -0.30721 -0.49184 -0.45496 -0.51129 -0.50216 " pathEditMode="relative" ptsTypes="aaA">
                                      <p:cBhvr>
                                        <p:cTn id="10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  <p:bldP spid="157" grpId="0"/>
      <p:bldP spid="1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476962" y="2863283"/>
            <a:ext cx="1248858" cy="896609"/>
            <a:chOff x="0" y="0"/>
            <a:chExt cx="1049" cy="753"/>
          </a:xfrm>
        </p:grpSpPr>
        <p:pic>
          <p:nvPicPr>
            <p:cNvPr id="114" name="流程图: 终止 4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049" cy="75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5" name="Text Box 16"/>
            <p:cNvSpPr txBox="1">
              <a:spLocks noChangeArrowheads="1"/>
            </p:cNvSpPr>
            <p:nvPr/>
          </p:nvSpPr>
          <p:spPr bwMode="auto">
            <a:xfrm rot="8880892">
              <a:off x="-66" y="236"/>
              <a:ext cx="1179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74893" y="3062132"/>
            <a:ext cx="1513154" cy="1513402"/>
            <a:chOff x="113" y="-48"/>
            <a:chExt cx="1271" cy="1271"/>
          </a:xfrm>
        </p:grpSpPr>
        <p:pic>
          <p:nvPicPr>
            <p:cNvPr id="63" name="椭圆 3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" y="-48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188" y="188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21420" y="3303024"/>
            <a:ext cx="1078613" cy="1079981"/>
            <a:chOff x="0" y="0"/>
            <a:chExt cx="906" cy="907"/>
          </a:xfrm>
        </p:grpSpPr>
        <p:pic>
          <p:nvPicPr>
            <p:cNvPr id="66" name="椭圆 35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906" cy="907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31" y="132"/>
              <a:ext cx="641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研发实施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491403" y="1970687"/>
            <a:ext cx="1381005" cy="616791"/>
            <a:chOff x="0" y="0"/>
            <a:chExt cx="1160" cy="518"/>
          </a:xfrm>
        </p:grpSpPr>
        <p:pic>
          <p:nvPicPr>
            <p:cNvPr id="9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 rot="17835411">
            <a:off x="4907724" y="2380835"/>
            <a:ext cx="1381232" cy="616690"/>
            <a:chOff x="0" y="0"/>
            <a:chExt cx="1160" cy="518"/>
          </a:xfrm>
        </p:grpSpPr>
        <p:pic>
          <p:nvPicPr>
            <p:cNvPr id="98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99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00" name="椭圆 33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30152">
            <a:off x="5508898" y="1132384"/>
            <a:ext cx="1656184" cy="165618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8" name="Group 8"/>
          <p:cNvGrpSpPr>
            <a:grpSpLocks/>
          </p:cNvGrpSpPr>
          <p:nvPr/>
        </p:nvGrpSpPr>
        <p:grpSpPr bwMode="auto">
          <a:xfrm rot="17775456">
            <a:off x="7423582" y="1925808"/>
            <a:ext cx="1222404" cy="1241843"/>
            <a:chOff x="0" y="0"/>
            <a:chExt cx="1133" cy="1133"/>
          </a:xfrm>
        </p:grpSpPr>
        <p:pic>
          <p:nvPicPr>
            <p:cNvPr id="102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3402037" y="2698964"/>
            <a:ext cx="1381005" cy="616791"/>
            <a:chOff x="0" y="0"/>
            <a:chExt cx="1160" cy="518"/>
          </a:xfrm>
        </p:grpSpPr>
        <p:pic>
          <p:nvPicPr>
            <p:cNvPr id="105" name="流程图: 终止 4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160" cy="518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6" name="Text Box 7"/>
            <p:cNvSpPr txBox="1">
              <a:spLocks noChangeArrowheads="1"/>
            </p:cNvSpPr>
            <p:nvPr/>
          </p:nvSpPr>
          <p:spPr bwMode="auto">
            <a:xfrm rot="959777">
              <a:off x="-9" y="124"/>
              <a:ext cx="117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334214" y="2689438"/>
            <a:ext cx="1348862" cy="1349082"/>
            <a:chOff x="0" y="0"/>
            <a:chExt cx="1133" cy="1133"/>
          </a:xfrm>
        </p:grpSpPr>
        <p:pic>
          <p:nvPicPr>
            <p:cNvPr id="108" name="椭圆 34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133" cy="1133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09" name="Text Box 10"/>
            <p:cNvSpPr txBox="1">
              <a:spLocks noChangeArrowheads="1"/>
            </p:cNvSpPr>
            <p:nvPr/>
          </p:nvSpPr>
          <p:spPr bwMode="auto">
            <a:xfrm>
              <a:off x="165" y="166"/>
              <a:ext cx="802" cy="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4494935" y="2850184"/>
            <a:ext cx="1028611" cy="1028779"/>
            <a:chOff x="0" y="0"/>
            <a:chExt cx="864" cy="864"/>
          </a:xfrm>
        </p:grpSpPr>
        <p:pic>
          <p:nvPicPr>
            <p:cNvPr id="111" name="椭圆 3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864" cy="86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127" y="127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制度建设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2281755" y="2150043"/>
            <a:ext cx="1513154" cy="1513402"/>
            <a:chOff x="0" y="0"/>
            <a:chExt cx="1271" cy="1271"/>
          </a:xfrm>
        </p:grpSpPr>
        <p:pic>
          <p:nvPicPr>
            <p:cNvPr id="117" name="椭圆 33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1271" cy="12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18" name="Text Box 25"/>
            <p:cNvSpPr txBox="1">
              <a:spLocks noChangeArrowheads="1"/>
            </p:cNvSpPr>
            <p:nvPr/>
          </p:nvSpPr>
          <p:spPr bwMode="auto">
            <a:xfrm>
              <a:off x="186" y="185"/>
              <a:ext cx="898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2527310" y="2413264"/>
            <a:ext cx="1028611" cy="1024017"/>
            <a:chOff x="0" y="0"/>
            <a:chExt cx="864" cy="860"/>
          </a:xfrm>
        </p:grpSpPr>
        <p:pic>
          <p:nvPicPr>
            <p:cNvPr id="120" name="椭圆 36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864" cy="860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21" name="Text Box 28"/>
            <p:cNvSpPr txBox="1">
              <a:spLocks noChangeArrowheads="1"/>
            </p:cNvSpPr>
            <p:nvPr/>
          </p:nvSpPr>
          <p:spPr bwMode="auto">
            <a:xfrm>
              <a:off x="127" y="125"/>
              <a:ext cx="609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团队建设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50"/>
          <p:cNvGrpSpPr/>
          <p:nvPr/>
        </p:nvGrpSpPr>
        <p:grpSpPr>
          <a:xfrm>
            <a:off x="5729742" y="1325104"/>
            <a:ext cx="1272509" cy="1286859"/>
            <a:chOff x="7640318" y="1766669"/>
            <a:chExt cx="1696826" cy="1715680"/>
          </a:xfrm>
        </p:grpSpPr>
        <p:sp>
          <p:nvSpPr>
            <p:cNvPr id="124" name="椭圆 123"/>
            <p:cNvSpPr/>
            <p:nvPr/>
          </p:nvSpPr>
          <p:spPr bwMode="auto">
            <a:xfrm>
              <a:off x="7640318" y="1766669"/>
              <a:ext cx="1696826" cy="1715680"/>
            </a:xfrm>
            <a:prstGeom prst="ellipse">
              <a:avLst/>
            </a:prstGeom>
            <a:solidFill>
              <a:srgbClr val="E1DD2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5" name="Text Box 13"/>
            <p:cNvSpPr txBox="1">
              <a:spLocks noChangeArrowheads="1"/>
            </p:cNvSpPr>
            <p:nvPr/>
          </p:nvSpPr>
          <p:spPr bwMode="auto">
            <a:xfrm>
              <a:off x="7965648" y="2121032"/>
              <a:ext cx="1194315" cy="9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</a:p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规划</a:t>
              </a:r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7529007" y="2064630"/>
            <a:ext cx="975590" cy="954537"/>
            <a:chOff x="10039547" y="2752628"/>
            <a:chExt cx="1300900" cy="1272618"/>
          </a:xfrm>
        </p:grpSpPr>
        <p:sp>
          <p:nvSpPr>
            <p:cNvPr id="127" name="椭圆 126"/>
            <p:cNvSpPr/>
            <p:nvPr/>
          </p:nvSpPr>
          <p:spPr bwMode="auto">
            <a:xfrm>
              <a:off x="10039547" y="2752628"/>
              <a:ext cx="1300900" cy="1272618"/>
            </a:xfrm>
            <a:prstGeom prst="ellipse">
              <a:avLst/>
            </a:prstGeom>
            <a:solidFill>
              <a:srgbClr val="D03C3C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15470" eaLnBrk="1" hangingPunct="1"/>
              <a:endParaRPr lang="zh-CN" altLang="en-US" sz="1600" dirty="0" smtClean="0"/>
            </a:p>
          </p:txBody>
        </p:sp>
        <p:sp>
          <p:nvSpPr>
            <p:cNvPr id="128" name="Text Box 13"/>
            <p:cNvSpPr txBox="1">
              <a:spLocks noChangeArrowheads="1"/>
            </p:cNvSpPr>
            <p:nvPr/>
          </p:nvSpPr>
          <p:spPr bwMode="auto">
            <a:xfrm>
              <a:off x="10182919" y="2926909"/>
              <a:ext cx="966788" cy="96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技术研究</a:t>
              </a:r>
              <a:endPara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93584E-6 C -0.18229 -0.01881 -0.36458 -0.03732 -0.475 -0.07649 C -0.58541 -0.11567 -0.6243 -0.17581 -0.66302 -0.23565 " pathEditMode="relative" ptsTypes="aaA">
                                      <p:cBhvr>
                                        <p:cTn id="10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1.4|1.5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0B050"/>
        </a:solidFill>
      </a:spPr>
      <a:bodyPr wrap="square" rtlCol="0">
        <a:spAutoFit/>
      </a:bodyPr>
      <a:lstStyle>
        <a:defPPr>
          <a:defRPr sz="1400" b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模板.ppt [兼容模式]" id="{3918EA53-D136-4D52-8FD1-3A474C7252A0}" vid="{0E6087C6-857D-48CE-BB44-C0CFDD5F6EAD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模板.ppt [兼容模式]" id="{3918EA53-D136-4D52-8FD1-3A474C7252A0}" vid="{6E7698C8-5C12-4845-A5AD-6DD6A35C586E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19147</TotalTime>
  <Pages>0</Pages>
  <Words>1046</Words>
  <Characters>0</Characters>
  <Application>Microsoft Office PowerPoint</Application>
  <DocSecurity>0</DocSecurity>
  <PresentationFormat>自定义</PresentationFormat>
  <Lines>0</Lines>
  <Paragraphs>156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Adobe 黑体 Std R</vt:lpstr>
      <vt:lpstr>方正兰亭黑_GBK</vt:lpstr>
      <vt:lpstr>方正姚体</vt:lpstr>
      <vt:lpstr>仿宋</vt:lpstr>
      <vt:lpstr>宋体</vt:lpstr>
      <vt:lpstr>微软雅黑</vt:lpstr>
      <vt:lpstr>Arial</vt:lpstr>
      <vt:lpstr>Arial Black</vt:lpstr>
      <vt:lpstr>Calibri</vt:lpstr>
      <vt:lpstr>Calibri Light</vt:lpstr>
      <vt:lpstr>Helvetica</vt:lpstr>
      <vt:lpstr>Impact</vt:lpstr>
      <vt:lpstr>Tahoma</vt:lpstr>
      <vt:lpstr>Times New Roman</vt:lpstr>
      <vt:lpstr>自定义设计方案</vt:lpstr>
      <vt:lpstr>1_自定义设计方案</vt:lpstr>
      <vt:lpstr>PowerPoint 演示文稿</vt:lpstr>
      <vt:lpstr>内容</vt:lpstr>
      <vt:lpstr>工作内容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lizl</dc:creator>
  <cp:lastModifiedBy>zhangyiyan</cp:lastModifiedBy>
  <cp:revision>773</cp:revision>
  <cp:lastPrinted>2015-12-21T09:40:25Z</cp:lastPrinted>
  <dcterms:created xsi:type="dcterms:W3CDTF">2016-06-01T14:07:47Z</dcterms:created>
  <dcterms:modified xsi:type="dcterms:W3CDTF">2017-01-10T02:07:05Z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